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2" r:id="rId2"/>
    <p:sldId id="257" r:id="rId3"/>
    <p:sldId id="256" r:id="rId4"/>
    <p:sldId id="260" r:id="rId5"/>
    <p:sldId id="259" r:id="rId6"/>
    <p:sldId id="261" r:id="rId7"/>
    <p:sldId id="303" r:id="rId8"/>
    <p:sldId id="304" r:id="rId9"/>
    <p:sldId id="305" r:id="rId10"/>
    <p:sldId id="306" r:id="rId11"/>
    <p:sldId id="307" r:id="rId12"/>
    <p:sldId id="27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3" r:id="rId30"/>
    <p:sldId id="280" r:id="rId31"/>
    <p:sldId id="301" r:id="rId32"/>
    <p:sldId id="282" r:id="rId33"/>
    <p:sldId id="289" r:id="rId34"/>
    <p:sldId id="285" r:id="rId35"/>
    <p:sldId id="287" r:id="rId36"/>
    <p:sldId id="290" r:id="rId37"/>
    <p:sldId id="300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0" autoAdjust="0"/>
    <p:restoredTop sz="94660"/>
  </p:normalViewPr>
  <p:slideViewPr>
    <p:cSldViewPr>
      <p:cViewPr varScale="1">
        <p:scale>
          <a:sx n="97" d="100"/>
          <a:sy n="97" d="100"/>
        </p:scale>
        <p:origin x="132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E4A1C-66EE-4878-A189-E56A9515259A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6AC36-D135-4D69-992A-2C067EE3A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5CF5-36D4-4D7E-BCB8-A863EB164F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49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288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D9BB9-EF9D-4F48-92E2-3327F1D9338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438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955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556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封面">
    <p:bg>
      <p:bgPr>
        <a:gradFill>
          <a:gsLst>
            <a:gs pos="0">
              <a:srgbClr val="002744"/>
            </a:gs>
            <a:gs pos="100000">
              <a:srgbClr val="001D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2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orient="horz" pos="141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pos="4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占位符 1"/>
          <p:cNvSpPr>
            <a:spLocks noGrp="1"/>
          </p:cNvSpPr>
          <p:nvPr>
            <p:ph type="title"/>
          </p:nvPr>
        </p:nvSpPr>
        <p:spPr>
          <a:xfrm>
            <a:off x="389186" y="418155"/>
            <a:ext cx="640871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0" rIns="90000" bIns="0">
            <a:spAutoFit/>
          </a:bodyPr>
          <a:lstStyle>
            <a:lvl1pPr algn="l">
              <a:defRPr lang="zh-CN" altLang="en-US" sz="2400" b="1">
                <a:latin typeface="+mj-ea"/>
                <a:cs typeface="+mn-cs"/>
              </a:defRPr>
            </a:lvl1pPr>
          </a:lstStyle>
          <a:p>
            <a:pPr marL="0" lvl="0" algn="l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7" name="Picture 2" descr="E:\科达VI\科达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62" y="415640"/>
            <a:ext cx="1013438" cy="1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6802121"/>
            <a:ext cx="7351938" cy="609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7378420" y="6802121"/>
            <a:ext cx="1764000" cy="609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3"/>
          </p:nvPr>
        </p:nvSpPr>
        <p:spPr>
          <a:xfrm>
            <a:off x="395288" y="1509184"/>
            <a:ext cx="827641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marL="0" indent="0" algn="l">
              <a:buNone/>
              <a:defRPr lang="zh-CN" altLang="en-US" sz="1200" smtClean="0">
                <a:latin typeface="+mn-ea"/>
              </a:defRPr>
            </a:lvl1pPr>
          </a:lstStyle>
          <a:p>
            <a:pPr marL="0"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2"/>
          <p:cNvSpPr>
            <a:spLocks noGrp="1"/>
          </p:cNvSpPr>
          <p:nvPr>
            <p:ph type="subTitle" idx="13"/>
          </p:nvPr>
        </p:nvSpPr>
        <p:spPr>
          <a:xfrm>
            <a:off x="2109340" y="4210789"/>
            <a:ext cx="4334869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lang="zh-CN" altLang="en-US" sz="1600" b="1" dirty="0">
                <a:solidFill>
                  <a:srgbClr val="0070C0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09339" y="3613125"/>
            <a:ext cx="4978896" cy="430887"/>
          </a:xfr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>
            <a:lvl1pPr algn="l">
              <a:defRPr lang="zh-CN" altLang="en-US" sz="2800" b="1" dirty="0">
                <a:solidFill>
                  <a:srgbClr val="0070C0"/>
                </a:solidFill>
                <a:latin typeface="+mj-ea"/>
                <a:cs typeface="+mn-cs"/>
              </a:defRPr>
            </a:lvl1pPr>
          </a:lstStyle>
          <a:p>
            <a:pPr marL="0" lvl="0" algn="l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4283968" y="1220755"/>
            <a:ext cx="4860032" cy="19074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2706834" y="1220755"/>
            <a:ext cx="1497654" cy="1907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 descr="E:\科达VI\科达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95" y="6090213"/>
            <a:ext cx="1100461" cy="2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平安城市\“科达平安城市解决方案”文件夹928\Links\Nipic_8952533_20130731142323512000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39" y="1220756"/>
            <a:ext cx="2146054" cy="19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tif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68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90.png"/><Relationship Id="rId7" Type="http://schemas.openxmlformats.org/officeDocument/2006/relationships/image" Target="../media/image77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microsoft.com/office/2007/relationships/hdphoto" Target="../media/hdphoto1.wdp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36097" y="1892829"/>
            <a:ext cx="2367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www.kedacom.com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2971800" cy="615553"/>
          </a:xfrm>
        </p:spPr>
        <p:txBody>
          <a:bodyPr/>
          <a:lstStyle/>
          <a:p>
            <a:r>
              <a:rPr lang="en-US" altLang="zh-CN" sz="2000" dirty="0" smtClean="0">
                <a:latin typeface="+mj-lt"/>
                <a:sym typeface="+mn-ea"/>
              </a:rPr>
              <a:t>Starlight </a:t>
            </a:r>
            <a:r>
              <a:rPr lang="ru-RU" altLang="zh-CN" sz="2000" dirty="0" smtClean="0">
                <a:latin typeface="+mj-lt"/>
                <a:sym typeface="+mn-ea"/>
              </a:rPr>
              <a:t>сенсор и </a:t>
            </a:r>
            <a:r>
              <a:rPr lang="en-US" altLang="zh-CN" sz="2000" dirty="0" smtClean="0">
                <a:latin typeface="+mj-lt"/>
                <a:sym typeface="+mn-ea"/>
              </a:rPr>
              <a:t> ISP 5.0</a:t>
            </a:r>
            <a:endParaRPr sz="2000" dirty="0" smtClean="0">
              <a:latin typeface="+mj-lt"/>
              <a:sym typeface="+mn-ea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953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ea typeface="微软雅黑" panose="020B0503020204020204" pitchFamily="34" charset="-122"/>
              </a:rPr>
              <a:t>Starlight 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сенсор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+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объектив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F2.0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+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алгоритм  </a:t>
            </a:r>
            <a:r>
              <a:rPr lang="en-US" altLang="zh-CN" sz="1200" dirty="0" smtClean="0">
                <a:ea typeface="微软雅黑" panose="020B0503020204020204" pitchFamily="34" charset="-122"/>
                <a:sym typeface="+mn-ea"/>
              </a:rPr>
              <a:t>ISP</a:t>
            </a:r>
            <a:r>
              <a:rPr lang="ru-RU" altLang="zh-CN" sz="1200" dirty="0" smtClean="0"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 smtClean="0">
                <a:ea typeface="微软雅黑" panose="020B0503020204020204" pitchFamily="34" charset="-122"/>
                <a:sym typeface="+mn-ea"/>
              </a:rPr>
              <a:t>4.0</a:t>
            </a:r>
            <a:endParaRPr lang="en-US" altLang="zh-CN" sz="1200" dirty="0" smtClean="0">
              <a:ea typeface="微软雅黑" panose="020B0503020204020204" pitchFamily="34" charset="-122"/>
            </a:endParaRPr>
          </a:p>
        </p:txBody>
      </p:sp>
      <p:pic>
        <p:nvPicPr>
          <p:cNvPr id="5" name="图片 4" descr="vlcsnap-error37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4572000" cy="3588173"/>
          </a:xfrm>
          <a:prstGeom prst="rect">
            <a:avLst/>
          </a:prstGeom>
        </p:spPr>
      </p:pic>
      <p:pic>
        <p:nvPicPr>
          <p:cNvPr id="6" name="图片 5" descr="F0.95_57dB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9300" y="1295400"/>
            <a:ext cx="4584700" cy="3589020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0095" y="4953000"/>
            <a:ext cx="4573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ea typeface="微软雅黑" panose="020B0503020204020204" pitchFamily="34" charset="-122"/>
              </a:rPr>
              <a:t>Starlight 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сенсор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+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объектив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F1.6</a:t>
            </a:r>
            <a:r>
              <a:rPr lang="zh-CN" altLang="en-US" sz="1200" dirty="0" smtClean="0"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ea typeface="微软雅黑" panose="020B0503020204020204" pitchFamily="34" charset="-122"/>
              </a:rPr>
              <a:t>+ </a:t>
            </a:r>
            <a:r>
              <a:rPr lang="ru-RU" altLang="zh-CN" sz="1200" dirty="0" smtClean="0">
                <a:ea typeface="微软雅黑" panose="020B0503020204020204" pitchFamily="34" charset="-122"/>
                <a:sym typeface="+mn-ea"/>
              </a:rPr>
              <a:t>алгоритм  </a:t>
            </a:r>
            <a:r>
              <a:rPr lang="en-US" altLang="zh-CN" sz="1200" dirty="0" smtClean="0">
                <a:ea typeface="微软雅黑" panose="020B0503020204020204" pitchFamily="34" charset="-122"/>
                <a:sym typeface="+mn-ea"/>
              </a:rPr>
              <a:t>ISP</a:t>
            </a:r>
            <a:r>
              <a:rPr lang="ru-RU" altLang="zh-CN" sz="1200" dirty="0" smtClean="0"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 smtClean="0">
                <a:ea typeface="微软雅黑" panose="020B0503020204020204" pitchFamily="34" charset="-122"/>
                <a:sym typeface="+mn-ea"/>
              </a:rPr>
              <a:t>5.0</a:t>
            </a:r>
            <a:endParaRPr lang="zh-CN" altLang="en-US" sz="1200" dirty="0" smtClean="0">
              <a:ea typeface="微软雅黑" panose="020B0503020204020204" pitchFamily="34" charset="-122"/>
            </a:endParaRPr>
          </a:p>
        </p:txBody>
      </p:sp>
      <p:sp>
        <p:nvSpPr>
          <p:cNvPr id="12" name="文本占位符 2"/>
          <p:cNvSpPr txBox="1"/>
          <p:nvPr/>
        </p:nvSpPr>
        <p:spPr>
          <a:xfrm>
            <a:off x="-5080" y="990600"/>
            <a:ext cx="9149080" cy="3154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vert="horz" wrap="square" lIns="68580" tIns="34290" rIns="68580" bIns="34290" rtlCol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ea"/>
              </a:defRPr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800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sz="2400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2000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>
              <a:lnSpc>
                <a:spcPct val="100000"/>
              </a:lnSpc>
            </a:pPr>
            <a:r>
              <a:rPr lang="ru-RU" altLang="zh-CN" dirty="0" smtClean="0">
                <a:latin typeface="+mn-lt"/>
              </a:rPr>
              <a:t>Стекло с покрытием </a:t>
            </a:r>
            <a:r>
              <a:rPr lang="en-US" altLang="zh-CN" dirty="0">
                <a:latin typeface="+mn-lt"/>
              </a:rPr>
              <a:t>AR + </a:t>
            </a:r>
            <a:r>
              <a:rPr lang="ru-RU" altLang="zh-CN" dirty="0" smtClean="0">
                <a:latin typeface="+mn-lt"/>
              </a:rPr>
              <a:t>алгоритм обработки версии </a:t>
            </a:r>
            <a:r>
              <a:rPr lang="en-US" altLang="zh-CN" dirty="0" smtClean="0">
                <a:latin typeface="+mn-lt"/>
              </a:rPr>
              <a:t>ISP5.0</a:t>
            </a:r>
            <a:r>
              <a:rPr lang="en-US" altLang="zh-CN" dirty="0" smtClean="0">
                <a:latin typeface="+mn-lt"/>
                <a:sym typeface="+mn-ea"/>
              </a:rPr>
              <a:t>, </a:t>
            </a:r>
            <a:r>
              <a:rPr lang="en-US" altLang="zh-CN" dirty="0">
                <a:latin typeface="+mn-lt"/>
                <a:sym typeface="+mn-ea"/>
              </a:rPr>
              <a:t>S</a:t>
            </a:r>
            <a:r>
              <a:rPr lang="en-US" altLang="zh-CN" dirty="0" smtClean="0">
                <a:latin typeface="+mn-lt"/>
                <a:sym typeface="+mn-ea"/>
              </a:rPr>
              <a:t>tarlight 2.0!</a:t>
            </a:r>
            <a:endParaRPr lang="zh-CN" altLang="en-US" dirty="0" smtClean="0"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5334000"/>
            <a:ext cx="4419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1200" dirty="0" smtClean="0">
                <a:ea typeface="微软雅黑" panose="020B0503020204020204" pitchFamily="34" charset="-122"/>
              </a:rPr>
              <a:t>Функция 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Starlight 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</a:t>
            </a:r>
            <a:r>
              <a:rPr lang="ru-RU" sz="1200" dirty="0" smtClean="0"/>
              <a:t>характеризуются высокой светочувствительностью, широким динамическим диапазоном, а также эффективной компенсацией фронтальной и фоновой засветки.</a:t>
            </a:r>
            <a:endParaRPr lang="ru-RU" altLang="zh-CN" sz="1200" dirty="0" smtClean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 smtClean="0"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05400" y="5334000"/>
            <a:ext cx="403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1200" dirty="0" smtClean="0">
                <a:ea typeface="微软雅黑" panose="020B0503020204020204" pitchFamily="34" charset="-122"/>
                <a:sym typeface="+mn-ea"/>
              </a:rPr>
              <a:t>Алгоритм  </a:t>
            </a:r>
            <a:r>
              <a:rPr lang="en-US" altLang="zh-CN" sz="1200" b="1" dirty="0" smtClean="0">
                <a:ea typeface="微软雅黑" panose="020B0503020204020204" pitchFamily="34" charset="-122"/>
                <a:sym typeface="+mn-ea"/>
              </a:rPr>
              <a:t>ISP</a:t>
            </a:r>
            <a:r>
              <a:rPr lang="ru-RU" altLang="zh-CN" sz="1200" b="1" dirty="0" smtClean="0"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200" b="1" dirty="0" smtClean="0">
                <a:ea typeface="微软雅黑" panose="020B0503020204020204" pitchFamily="34" charset="-122"/>
                <a:sym typeface="+mn-ea"/>
              </a:rPr>
              <a:t>5.0 </a:t>
            </a:r>
            <a:r>
              <a:rPr lang="ru-RU" altLang="zh-CN" sz="1200" b="1" dirty="0" smtClean="0">
                <a:ea typeface="微软雅黑" panose="020B0503020204020204" pitchFamily="34" charset="-122"/>
                <a:sym typeface="+mn-ea"/>
              </a:rPr>
              <a:t>(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Image Signal Processing</a:t>
            </a:r>
            <a:r>
              <a:rPr lang="ru-RU" altLang="zh-CN" sz="1200" b="1" dirty="0" smtClean="0">
                <a:ea typeface="微软雅黑" panose="020B0503020204020204" pitchFamily="34" charset="-122"/>
              </a:rPr>
              <a:t>) 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-  алгоритм управления цветопередачей, а также управление </a:t>
            </a:r>
            <a:r>
              <a:rPr lang="ru-RU" altLang="zh-CN" sz="1200" dirty="0" err="1" smtClean="0">
                <a:ea typeface="微软雅黑" panose="020B0503020204020204" pitchFamily="34" charset="-122"/>
              </a:rPr>
              <a:t>автофокусом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,  </a:t>
            </a:r>
            <a:r>
              <a:rPr lang="ru-RU" altLang="zh-CN" sz="1200" dirty="0" err="1" smtClean="0">
                <a:ea typeface="微软雅黑" panose="020B0503020204020204" pitchFamily="34" charset="-122"/>
              </a:rPr>
              <a:t>автобалансом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 белого, </a:t>
            </a:r>
            <a:r>
              <a:rPr lang="ru-RU" altLang="zh-CN" sz="1200" dirty="0" err="1" smtClean="0">
                <a:ea typeface="微软雅黑" panose="020B0503020204020204" pitchFamily="34" charset="-122"/>
              </a:rPr>
              <a:t>автоэкспозицей</a:t>
            </a:r>
            <a:r>
              <a:rPr lang="ru-RU" altLang="zh-CN" sz="1200" dirty="0" smtClean="0">
                <a:ea typeface="微软雅黑" panose="020B0503020204020204" pitchFamily="34" charset="-122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zh-CN" sz="1200" dirty="0" smtClean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743200" y="1828800"/>
            <a:ext cx="3581400" cy="3163379"/>
            <a:chOff x="411" y="2234"/>
            <a:chExt cx="5535" cy="414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" y="2234"/>
              <a:ext cx="2693" cy="269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7" y="2234"/>
              <a:ext cx="2709" cy="269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11" y="5130"/>
              <a:ext cx="5417" cy="12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altLang="zh-CN" sz="1400" b="1" dirty="0" smtClean="0">
                  <a:effectLst/>
                  <a:sym typeface="+mn-ea"/>
                </a:rPr>
                <a:t>Стекло </a:t>
              </a:r>
              <a:r>
                <a:rPr lang="ru-RU" altLang="zh-CN" sz="1400" b="1" dirty="0" smtClean="0">
                  <a:sym typeface="+mn-ea"/>
                </a:rPr>
                <a:t>со </a:t>
              </a:r>
              <a:r>
                <a:rPr lang="ru-RU" altLang="zh-CN" sz="1400" b="1" dirty="0" smtClean="0">
                  <a:effectLst/>
                  <a:sym typeface="+mn-ea"/>
                </a:rPr>
                <a:t>специальным </a:t>
              </a:r>
              <a:r>
                <a:rPr lang="ru-RU" altLang="zh-CN" sz="1400" b="1" dirty="0" err="1" smtClean="0">
                  <a:effectLst/>
                  <a:sym typeface="+mn-ea"/>
                </a:rPr>
                <a:t>олеофобным</a:t>
              </a:r>
              <a:r>
                <a:rPr lang="ru-RU" altLang="zh-CN" sz="1400" b="1" dirty="0" smtClean="0">
                  <a:effectLst/>
                  <a:sym typeface="+mn-ea"/>
                </a:rPr>
                <a:t> и гидрофильным  покрытием, стойким к влаге, жировым пятнам и различным загрязнениям </a:t>
              </a:r>
              <a:endParaRPr lang="en-US" altLang="zh-CN" sz="1400" b="1" dirty="0" smtClean="0">
                <a:effectLst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1000" y="4038600"/>
            <a:ext cx="21336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 smtClean="0"/>
              <a:t>Камеры  </a:t>
            </a:r>
            <a:r>
              <a:rPr lang="en-US" sz="1400" b="1" dirty="0" smtClean="0"/>
              <a:t>KEDACOM </a:t>
            </a:r>
            <a:r>
              <a:rPr lang="ru-RU" sz="1400" b="1" dirty="0" err="1" smtClean="0"/>
              <a:t>скомлектованы</a:t>
            </a:r>
            <a:r>
              <a:rPr lang="ru-RU" sz="1400" b="1" dirty="0" smtClean="0"/>
              <a:t> пакетом </a:t>
            </a:r>
            <a:r>
              <a:rPr lang="ru-RU" sz="1400" b="1" dirty="0" err="1" smtClean="0"/>
              <a:t>влагопоглащяющего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селикагеля</a:t>
            </a:r>
            <a:endParaRPr lang="en-US" sz="1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6553200" y="4038600"/>
            <a:ext cx="220980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sz="1400" b="1" dirty="0" smtClean="0">
                <a:effectLst/>
                <a:sym typeface="+mn-ea"/>
              </a:rPr>
              <a:t>Камеры </a:t>
            </a:r>
            <a:r>
              <a:rPr lang="en-US" altLang="zh-CN" sz="1400" b="1" dirty="0" smtClean="0">
                <a:effectLst/>
                <a:sym typeface="+mn-ea"/>
              </a:rPr>
              <a:t>KEDACOM </a:t>
            </a:r>
            <a:r>
              <a:rPr lang="ru-RU" altLang="zh-CN" sz="1400" b="1" dirty="0" smtClean="0">
                <a:effectLst/>
                <a:sym typeface="+mn-ea"/>
              </a:rPr>
              <a:t>имеют встроенную нагревательную спираль , для поддержания климата камеры</a:t>
            </a:r>
            <a:endParaRPr lang="zh-CN" sz="1400" b="1" dirty="0" smtClean="0">
              <a:effectLst/>
              <a:sym typeface="+mn-ea"/>
            </a:endParaRPr>
          </a:p>
        </p:txBody>
      </p:sp>
      <p:pic>
        <p:nvPicPr>
          <p:cNvPr id="3" name="图片 2" descr="微信图片_201708081903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828800"/>
            <a:ext cx="2133600" cy="2057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76600" y="381000"/>
            <a:ext cx="2133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zh-CN" sz="2000" b="1" dirty="0" err="1" smtClean="0">
                <a:ea typeface="+mj-ea"/>
                <a:sym typeface="+mn-ea"/>
              </a:rPr>
              <a:t>Антитуман</a:t>
            </a:r>
            <a:endParaRPr lang="ru-RU" altLang="zh-CN" sz="2000" b="1" dirty="0" smtClean="0">
              <a:ea typeface="+mj-ea"/>
              <a:sym typeface="+mn-ea"/>
            </a:endParaRPr>
          </a:p>
          <a:p>
            <a:pPr algn="ctr"/>
            <a:endParaRPr lang="zh-CN" altLang="en-US" sz="2000" b="1" dirty="0" smtClean="0">
              <a:ea typeface="+mj-ea"/>
            </a:endParaRPr>
          </a:p>
        </p:txBody>
      </p:sp>
      <p:pic>
        <p:nvPicPr>
          <p:cNvPr id="10" name="图片 9" descr="微信图片_2017080912593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3200" y="1828800"/>
            <a:ext cx="2057400" cy="2057400"/>
          </a:xfrm>
          <a:prstGeom prst="rect">
            <a:avLst/>
          </a:prstGeom>
        </p:spPr>
      </p:pic>
      <p:sp>
        <p:nvSpPr>
          <p:cNvPr id="14" name=" 160"/>
          <p:cNvSpPr/>
          <p:nvPr/>
        </p:nvSpPr>
        <p:spPr>
          <a:xfrm>
            <a:off x="7162800" y="3505200"/>
            <a:ext cx="288290" cy="384387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7984" y="2040137"/>
            <a:ext cx="4320480" cy="307777"/>
          </a:xfrm>
        </p:spPr>
        <p:txBody>
          <a:bodyPr/>
          <a:lstStyle/>
          <a:p>
            <a:r>
              <a:rPr lang="ru-RU" altLang="zh-CN" sz="2000" dirty="0" smtClean="0">
                <a:solidFill>
                  <a:schemeClr val="bg1"/>
                </a:solidFill>
                <a:latin typeface="+mn-lt"/>
              </a:rPr>
              <a:t>Стандартная линейка оборудования</a:t>
            </a:r>
            <a:endParaRPr lang="zh-CN" alt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066800"/>
            <a:ext cx="2286000" cy="124813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990600" y="2743200"/>
            <a:ext cx="2843808" cy="255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2Мп, 1/2.9’’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 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3,6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28800" y="5410200"/>
            <a:ext cx="511256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 </a:t>
            </a:r>
            <a:r>
              <a:rPr lang="ru-RU" sz="1400" b="1" dirty="0" smtClean="0"/>
              <a:t>Дополнительные опции</a:t>
            </a:r>
            <a:endParaRPr lang="ru-RU" sz="1200" b="1" dirty="0" smtClean="0"/>
          </a:p>
          <a:p>
            <a:pPr algn="ctr"/>
            <a:endParaRPr lang="en-US" sz="1100" b="1" dirty="0" smtClean="0"/>
          </a:p>
          <a:p>
            <a:pPr algn="ctr">
              <a:lnSpc>
                <a:spcPct val="150000"/>
              </a:lnSpc>
            </a:pPr>
            <a:r>
              <a:rPr lang="en-US" sz="1200" dirty="0" smtClean="0"/>
              <a:t>- </a:t>
            </a:r>
            <a:r>
              <a:rPr lang="ru-RU" sz="1200" dirty="0" smtClean="0"/>
              <a:t>Встроенные модули аналитики</a:t>
            </a:r>
            <a:endParaRPr lang="en-US" sz="1200" dirty="0" smtClean="0"/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Функция «коридорный формат»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1200" dirty="0" smtClean="0"/>
              <a:t> </a:t>
            </a:r>
            <a:r>
              <a:rPr lang="ru-RU" sz="1200" dirty="0" smtClean="0"/>
              <a:t>Специальное покрытие стекла, предотвращающее запотевание</a:t>
            </a:r>
          </a:p>
          <a:p>
            <a:pPr algn="ctr">
              <a:buFontTx/>
              <a:buChar char="-"/>
            </a:pPr>
            <a:endParaRPr lang="ru-RU" sz="1200" dirty="0" smtClean="0"/>
          </a:p>
          <a:p>
            <a:pPr>
              <a:buFontTx/>
              <a:buChar char="-"/>
            </a:pPr>
            <a:endParaRPr lang="ru-RU" sz="1600" dirty="0" smtClean="0"/>
          </a:p>
          <a:p>
            <a:pPr>
              <a:buFontTx/>
              <a:buChar char="-"/>
            </a:pPr>
            <a:endParaRPr lang="ru-RU" sz="16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029200" y="2743200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/>
              <a:t>* 4 </a:t>
            </a:r>
            <a:r>
              <a:rPr lang="ru-RU" sz="1200" b="1" dirty="0" smtClean="0"/>
              <a:t>Мп</a:t>
            </a:r>
            <a:r>
              <a:rPr lang="ru-RU" sz="1200" dirty="0" smtClean="0"/>
              <a:t>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3,6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7" name="标题 9"/>
          <p:cNvSpPr txBox="1"/>
          <p:nvPr/>
        </p:nvSpPr>
        <p:spPr>
          <a:xfrm>
            <a:off x="5486400" y="2209800"/>
            <a:ext cx="194421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IPC2453-HNB-PIR30</a:t>
            </a:r>
            <a:endParaRPr lang="zh-CN" altLang="en-US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1524000" y="2209800"/>
            <a:ext cx="194421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IPC2253-HNB-PIR30</a:t>
            </a:r>
            <a:endParaRPr lang="zh-CN" altLang="en-US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标题 9"/>
          <p:cNvSpPr txBox="1"/>
          <p:nvPr/>
        </p:nvSpPr>
        <p:spPr>
          <a:xfrm>
            <a:off x="3657600" y="228600"/>
            <a:ext cx="1371599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066800"/>
            <a:ext cx="2209800" cy="124813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343400" y="2819400"/>
            <a:ext cx="0" cy="2438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2209800" cy="10287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" y="2895600"/>
            <a:ext cx="2843808" cy="255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4 </a:t>
            </a:r>
            <a:r>
              <a:rPr lang="ru-RU" sz="1200" dirty="0" smtClean="0"/>
              <a:t>Мп,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3,6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5519172"/>
            <a:ext cx="878497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 </a:t>
            </a:r>
            <a:r>
              <a:rPr lang="ru-RU" sz="1400" b="1" dirty="0" smtClean="0"/>
              <a:t>Дополнительные опции</a:t>
            </a:r>
            <a:endParaRPr lang="ru-RU" sz="1100" b="1" dirty="0" smtClean="0"/>
          </a:p>
          <a:p>
            <a:pPr algn="ctr"/>
            <a:endParaRPr lang="en-US" sz="1100" b="1" dirty="0" smtClean="0"/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Функция «коридорный формат»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Расширенный перечень модулей аналитики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Специальное покрытие стекла, предотвращающее запотевание</a:t>
            </a:r>
            <a:endParaRPr lang="en-US" sz="1200" dirty="0" smtClean="0"/>
          </a:p>
          <a:p>
            <a:pPr algn="ctr">
              <a:buFontTx/>
              <a:buChar char="-"/>
            </a:pPr>
            <a:endParaRPr lang="en-US" sz="1200" dirty="0" smtClean="0"/>
          </a:p>
          <a:p>
            <a:pPr algn="ctr">
              <a:buFontTx/>
              <a:buChar char="-"/>
            </a:pPr>
            <a:endParaRPr lang="ru-RU" sz="1200" dirty="0" smtClean="0"/>
          </a:p>
          <a:p>
            <a:pPr>
              <a:buFontTx/>
              <a:buChar char="-"/>
            </a:pPr>
            <a:endParaRPr lang="ru-RU" sz="1100" dirty="0" smtClean="0"/>
          </a:p>
          <a:p>
            <a:pPr>
              <a:buFontTx/>
              <a:buChar char="-"/>
            </a:pPr>
            <a:endParaRPr lang="ru-RU" sz="11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6600" y="2895600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</a:t>
            </a:r>
            <a:r>
              <a:rPr lang="en-US" sz="1200" dirty="0" smtClean="0"/>
              <a:t> </a:t>
            </a:r>
            <a:r>
              <a:rPr lang="ru-RU" sz="1200" dirty="0" smtClean="0"/>
              <a:t>Мп, 1/2.8’’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Аппаратный </a:t>
            </a:r>
            <a:r>
              <a:rPr lang="en-US" sz="1200" dirty="0" smtClean="0"/>
              <a:t> WDR = 120dB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</a:t>
            </a:r>
            <a:r>
              <a:rPr lang="en-US" sz="1200" b="1" dirty="0" smtClean="0"/>
              <a:t>2.8-12</a:t>
            </a:r>
            <a:r>
              <a:rPr lang="ru-RU" sz="1200" b="1" dirty="0" smtClean="0"/>
              <a:t> мм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</a:t>
            </a:r>
            <a:r>
              <a:rPr lang="ru-RU" sz="1200" b="1" dirty="0" smtClean="0"/>
              <a:t>до 50м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2895600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4 </a:t>
            </a:r>
            <a:r>
              <a:rPr lang="ru-RU" sz="1200" dirty="0" smtClean="0"/>
              <a:t>Мп, 1/3’’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Цифровой </a:t>
            </a:r>
            <a:r>
              <a:rPr lang="en-US" sz="1200" dirty="0" smtClean="0"/>
              <a:t>WDR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200" dirty="0" smtClean="0"/>
              <a:t> </a:t>
            </a:r>
            <a:r>
              <a:rPr lang="ru-RU" sz="1200" dirty="0" smtClean="0"/>
              <a:t>Фокусное расстояние:  </a:t>
            </a:r>
            <a:r>
              <a:rPr lang="en-US" sz="1200" b="1" dirty="0" smtClean="0"/>
              <a:t>2.8-12 </a:t>
            </a:r>
            <a:r>
              <a:rPr lang="ru-RU" sz="1200" b="1" dirty="0" smtClean="0"/>
              <a:t>мм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</a:t>
            </a:r>
            <a:r>
              <a:rPr lang="ru-RU" sz="1200" b="1" dirty="0" smtClean="0"/>
              <a:t>до 50м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6400800" y="228600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4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52-HNB-SIR50-Z2812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505200" y="228600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IPC2252-HNB-SIR50-Z2812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304800" y="2286000"/>
            <a:ext cx="288032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IPC2452-HNB-SIR30-L0360</a:t>
            </a:r>
            <a:r>
              <a:rPr lang="ru-RU" altLang="zh-CN" sz="1400" b="1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 -L0600</a:t>
            </a:r>
            <a:r>
              <a:rPr lang="ru-RU" altLang="zh-CN" sz="140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zh-CN" alt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143000"/>
            <a:ext cx="2209800" cy="102873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143000"/>
            <a:ext cx="2133600" cy="1028733"/>
          </a:xfrm>
          <a:prstGeom prst="rect">
            <a:avLst/>
          </a:prstGeom>
        </p:spPr>
      </p:pic>
      <p:sp>
        <p:nvSpPr>
          <p:cNvPr id="19" name="标题 9"/>
          <p:cNvSpPr txBox="1"/>
          <p:nvPr/>
        </p:nvSpPr>
        <p:spPr>
          <a:xfrm>
            <a:off x="3635897" y="260649"/>
            <a:ext cx="1393303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124200" y="3048000"/>
            <a:ext cx="0" cy="2438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096000" y="3048000"/>
            <a:ext cx="0" cy="2438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2 </a:t>
            </a:r>
            <a:r>
              <a:rPr lang="ru-RU" sz="1200" dirty="0" smtClean="0"/>
              <a:t>Мп,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2.8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°C...+60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6, IK10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5105400"/>
            <a:ext cx="1981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900" b="1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Встроенная аналитика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Встроенный микрофон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12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4</a:t>
            </a:r>
            <a:r>
              <a:rPr lang="en-US" sz="1200" b="1" dirty="0" smtClean="0"/>
              <a:t> </a:t>
            </a:r>
            <a:r>
              <a:rPr lang="ru-RU" sz="1200" b="1" dirty="0" smtClean="0"/>
              <a:t>Мп</a:t>
            </a:r>
            <a:r>
              <a:rPr lang="ru-RU" sz="1200" dirty="0" smtClean="0"/>
              <a:t>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</a:t>
            </a:r>
            <a:r>
              <a:rPr lang="en-US" sz="1200" dirty="0" smtClean="0"/>
              <a:t>2.8</a:t>
            </a:r>
            <a:r>
              <a:rPr lang="ru-RU" sz="1200" dirty="0" smtClean="0"/>
              <a:t>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°C...+60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6, IK10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en-US" sz="1200" b="1" dirty="0" smtClean="0"/>
              <a:t>4 </a:t>
            </a:r>
            <a:r>
              <a:rPr lang="ru-RU" sz="1200" b="1" dirty="0" smtClean="0"/>
              <a:t>Мп</a:t>
            </a:r>
            <a:r>
              <a:rPr lang="ru-RU" sz="1200" dirty="0" smtClean="0"/>
              <a:t>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Аппаратный </a:t>
            </a:r>
            <a:r>
              <a:rPr lang="en-US" sz="1200" b="1" dirty="0" smtClean="0"/>
              <a:t> WDR = 120dB</a:t>
            </a:r>
            <a:endParaRPr lang="ru-RU" sz="1200" b="1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</a:t>
            </a:r>
            <a:r>
              <a:rPr lang="en-US" sz="1200" dirty="0" smtClean="0"/>
              <a:t>2.8-12 </a:t>
            </a:r>
            <a:r>
              <a:rPr lang="ru-RU" sz="1200" dirty="0" smtClean="0"/>
              <a:t>мм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b="1" dirty="0" smtClean="0"/>
              <a:t>ИК-подсветка до 40м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6444208" y="198884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IPC2433-HN-SIR40- Z2712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347864" y="2084851"/>
            <a:ext cx="280831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IPC2440-HN-PIR30-L0280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/ -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L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0600</a:t>
            </a:r>
            <a:endParaRPr lang="zh-CN" altLang="en-US" sz="1400" b="1" dirty="0" smtClean="0">
              <a:solidFill>
                <a:srgbClr val="0070C0"/>
              </a:solidFill>
            </a:endParaRPr>
          </a:p>
          <a:p>
            <a:pPr algn="l" defTabSz="914400">
              <a:lnSpc>
                <a:spcPct val="90000"/>
              </a:lnSpc>
            </a:pPr>
            <a:endParaRPr lang="zh-CN" altLang="en-US" sz="1400" b="1" i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323528" y="1988840"/>
            <a:ext cx="288032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IPC2240-HN-PIR30-L0280</a:t>
            </a:r>
            <a:r>
              <a:rPr lang="ru-RU" altLang="zh-CN" sz="1400" b="1" dirty="0" smtClean="0">
                <a:solidFill>
                  <a:srgbClr val="0070C0"/>
                </a:solidFill>
                <a:latin typeface="+mn-lt"/>
              </a:rPr>
              <a:t>/- </a:t>
            </a: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L</a:t>
            </a:r>
            <a:r>
              <a:rPr lang="ru-RU" altLang="zh-CN" sz="1400" b="1" dirty="0" smtClean="0">
                <a:solidFill>
                  <a:srgbClr val="0070C0"/>
                </a:solidFill>
                <a:latin typeface="+mn-lt"/>
              </a:rPr>
              <a:t>0600</a:t>
            </a:r>
            <a:endParaRPr lang="zh-CN" alt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2723"/>
            <a:ext cx="1157808" cy="9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4400"/>
            <a:ext cx="1194048" cy="9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609600"/>
            <a:ext cx="2212778" cy="156510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486128" y="5334000"/>
            <a:ext cx="2657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/>
              <a:t>- </a:t>
            </a:r>
            <a:r>
              <a:rPr lang="ru-RU" sz="1200" dirty="0" smtClean="0"/>
              <a:t>Расширенный перечень модулей аналитики</a:t>
            </a:r>
            <a:endParaRPr lang="en-US" sz="1200" b="1" dirty="0" smtClean="0"/>
          </a:p>
        </p:txBody>
      </p:sp>
      <p:sp>
        <p:nvSpPr>
          <p:cNvPr id="24" name="Прямоугольник 23"/>
          <p:cNvSpPr/>
          <p:nvPr/>
        </p:nvSpPr>
        <p:spPr>
          <a:xfrm>
            <a:off x="2209800" y="5029200"/>
            <a:ext cx="4572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/>
              <a:t>Дополнительные опции</a:t>
            </a:r>
            <a:endParaRPr lang="ru-RU" sz="16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1447800" y="5943600"/>
            <a:ext cx="6192688" cy="6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i="1" dirty="0" smtClean="0"/>
              <a:t>- </a:t>
            </a:r>
            <a:r>
              <a:rPr lang="ru-RU" sz="1200" dirty="0" smtClean="0"/>
              <a:t>Специальное покрытие стекла, предотвращающее запотевание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/>
              <a:t>- Функция «коридорный формат»</a:t>
            </a:r>
          </a:p>
        </p:txBody>
      </p:sp>
      <p:sp>
        <p:nvSpPr>
          <p:cNvPr id="26" name="标题 9"/>
          <p:cNvSpPr txBox="1"/>
          <p:nvPr/>
        </p:nvSpPr>
        <p:spPr>
          <a:xfrm>
            <a:off x="3810000" y="228600"/>
            <a:ext cx="1545703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57600" y="5105400"/>
            <a:ext cx="2304256" cy="110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900" b="1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Встроенная аналитика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Встроенный микрофон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1200" dirty="0" smtClean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24200" y="2590800"/>
            <a:ext cx="0" cy="2362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172200" y="2590800"/>
            <a:ext cx="0" cy="2362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2 </a:t>
            </a:r>
            <a:r>
              <a:rPr lang="ru-RU" sz="1200" dirty="0" smtClean="0"/>
              <a:t>Мп,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Формат Н.265</a:t>
            </a:r>
            <a:endParaRPr lang="en-US" sz="1200" b="1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2.8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4</a:t>
            </a:r>
            <a:r>
              <a:rPr lang="en-US" sz="1200" b="1" dirty="0" smtClean="0"/>
              <a:t> </a:t>
            </a:r>
            <a:r>
              <a:rPr lang="ru-RU" sz="1200" b="1" dirty="0" smtClean="0"/>
              <a:t>Мп</a:t>
            </a:r>
            <a:r>
              <a:rPr lang="ru-RU" sz="1200" dirty="0" smtClean="0"/>
              <a:t>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</a:t>
            </a:r>
            <a:r>
              <a:rPr lang="en-US" sz="1200" dirty="0" smtClean="0"/>
              <a:t>2.8</a:t>
            </a:r>
            <a:r>
              <a:rPr lang="ru-RU" sz="1200" dirty="0" smtClean="0"/>
              <a:t> мм и 6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30м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en-US" sz="1200" b="1" dirty="0" smtClean="0"/>
              <a:t>4 </a:t>
            </a:r>
            <a:r>
              <a:rPr lang="ru-RU" sz="1200" b="1" dirty="0" smtClean="0"/>
              <a:t>Мп</a:t>
            </a:r>
            <a:r>
              <a:rPr lang="ru-RU" sz="1200" dirty="0" smtClean="0"/>
              <a:t>, </a:t>
            </a:r>
            <a:r>
              <a:rPr lang="en-US" sz="1200" dirty="0" smtClean="0"/>
              <a:t>1/2,8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Аппаратный </a:t>
            </a:r>
            <a:r>
              <a:rPr lang="en-US" sz="1200" b="1" dirty="0" smtClean="0"/>
              <a:t> WDR = 120dB</a:t>
            </a:r>
            <a:endParaRPr lang="ru-RU" sz="1200" b="1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 </a:t>
            </a:r>
            <a:r>
              <a:rPr lang="en-US" sz="1200" b="1" dirty="0" smtClean="0"/>
              <a:t>2.8-12 </a:t>
            </a:r>
            <a:r>
              <a:rPr lang="ru-RU" sz="1200" b="1" dirty="0" smtClean="0"/>
              <a:t>мм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b="1" dirty="0" smtClean="0"/>
              <a:t>ИК-подсветка до 40м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</a:t>
            </a:r>
            <a:r>
              <a:rPr lang="ru-RU" sz="1200" b="1" dirty="0" smtClean="0"/>
              <a:t>IP67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6444208" y="198884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IPC2233-FN-SIR40- Z2712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347864" y="1988840"/>
            <a:ext cx="280831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IPC2411-HN-SIR30-L0280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/- 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L0600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323528" y="1988840"/>
            <a:ext cx="288032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IPC2211-HN-SIR30-L0280</a:t>
            </a:r>
            <a:r>
              <a:rPr lang="ru-RU" altLang="zh-CN" sz="1400" b="1" dirty="0" smtClean="0">
                <a:solidFill>
                  <a:srgbClr val="0070C0"/>
                </a:solidFill>
                <a:latin typeface="+mn-lt"/>
              </a:rPr>
              <a:t>/- </a:t>
            </a:r>
            <a:r>
              <a:rPr lang="en-US" altLang="zh-CN" sz="1400" b="1" dirty="0" smtClean="0">
                <a:solidFill>
                  <a:srgbClr val="0070C0"/>
                </a:solidFill>
                <a:latin typeface="+mn-lt"/>
              </a:rPr>
              <a:t>L0600</a:t>
            </a:r>
            <a:endParaRPr lang="zh-CN" alt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685800"/>
            <a:ext cx="2057400" cy="148136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81000" y="5410200"/>
            <a:ext cx="2411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- Встроенный микрофон </a:t>
            </a:r>
            <a:endParaRPr lang="en-US" sz="1200" dirty="0" smtClean="0"/>
          </a:p>
        </p:txBody>
      </p:sp>
      <p:sp>
        <p:nvSpPr>
          <p:cNvPr id="24" name="Прямоугольник 23"/>
          <p:cNvSpPr/>
          <p:nvPr/>
        </p:nvSpPr>
        <p:spPr>
          <a:xfrm>
            <a:off x="2286000" y="5105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Дополнительные  опции</a:t>
            </a:r>
            <a:endParaRPr lang="ru-RU" sz="16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1475656" y="5733257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 smtClean="0"/>
              <a:t>-</a:t>
            </a:r>
            <a:r>
              <a:rPr lang="ru-RU" sz="1200" b="1" dirty="0" smtClean="0"/>
              <a:t> </a:t>
            </a:r>
            <a:r>
              <a:rPr lang="ru-RU" sz="1200" dirty="0" smtClean="0"/>
              <a:t>Расширенный перечень модулей аналитики</a:t>
            </a:r>
            <a:endParaRPr lang="en-US" sz="1200" dirty="0" smtClean="0"/>
          </a:p>
          <a:p>
            <a:pPr algn="ctr">
              <a:lnSpc>
                <a:spcPct val="150000"/>
              </a:lnSpc>
            </a:pPr>
            <a:r>
              <a:rPr lang="ru-RU" sz="1200" dirty="0" smtClean="0"/>
              <a:t>- Специальное покрытие стекла, предотвращающее запотевание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/>
              <a:t>- Функция «коридорный формат»</a:t>
            </a:r>
          </a:p>
        </p:txBody>
      </p:sp>
      <p:pic>
        <p:nvPicPr>
          <p:cNvPr id="15" name="图片 2" descr="lc2111-c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5" y="932723"/>
            <a:ext cx="1266055" cy="1056116"/>
          </a:xfrm>
          <a:prstGeom prst="rect">
            <a:avLst/>
          </a:prstGeom>
        </p:spPr>
      </p:pic>
      <p:pic>
        <p:nvPicPr>
          <p:cNvPr id="19" name="图片 2" descr="lc2111-c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932723"/>
            <a:ext cx="1242392" cy="107782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91200" y="5410200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- Функция </a:t>
            </a:r>
            <a:r>
              <a:rPr lang="en-US" sz="1200" b="1" dirty="0" err="1" smtClean="0"/>
              <a:t>StarLight</a:t>
            </a:r>
            <a:r>
              <a:rPr lang="ru-RU" sz="1200" b="1" dirty="0" smtClean="0"/>
              <a:t> </a:t>
            </a:r>
            <a:endParaRPr lang="en-US" sz="1200" b="1" dirty="0" smtClean="0"/>
          </a:p>
        </p:txBody>
      </p:sp>
      <p:sp>
        <p:nvSpPr>
          <p:cNvPr id="26" name="标题 9"/>
          <p:cNvSpPr txBox="1"/>
          <p:nvPr/>
        </p:nvSpPr>
        <p:spPr>
          <a:xfrm>
            <a:off x="3779913" y="260649"/>
            <a:ext cx="1401687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2800" y="5410200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- Встроенный микрофон </a:t>
            </a:r>
            <a:endParaRPr lang="en-US" sz="1200" dirty="0" smtClean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124200" y="2590800"/>
            <a:ext cx="0" cy="2362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096000" y="2590800"/>
            <a:ext cx="0" cy="2362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9600" y="2895600"/>
            <a:ext cx="3585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2 </a:t>
            </a:r>
            <a:r>
              <a:rPr lang="ru-RU" sz="1200" dirty="0" smtClean="0"/>
              <a:t>Мп, 1/2.8’’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5.2 ~ 100.4 мм, оптическое увеличение 20x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180м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и функции </a:t>
            </a:r>
            <a:r>
              <a:rPr lang="en-US" sz="1200" dirty="0" smtClean="0"/>
              <a:t>ANR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-35 °C...+65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24VAC</a:t>
            </a:r>
            <a:r>
              <a:rPr lang="ru-RU" sz="1200" dirty="0" smtClean="0"/>
              <a:t>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29200" y="2895600"/>
            <a:ext cx="3540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b="1" dirty="0" smtClean="0"/>
              <a:t>4</a:t>
            </a:r>
            <a:r>
              <a:rPr lang="en-US" sz="1200" b="1" dirty="0" smtClean="0"/>
              <a:t> </a:t>
            </a:r>
            <a:r>
              <a:rPr lang="ru-RU" sz="1200" b="1" dirty="0" smtClean="0"/>
              <a:t>Мп</a:t>
            </a:r>
            <a:r>
              <a:rPr lang="ru-RU" sz="1200" dirty="0" smtClean="0"/>
              <a:t>, </a:t>
            </a:r>
            <a:r>
              <a:rPr lang="en-US" sz="1200" dirty="0" smtClean="0"/>
              <a:t>1/2,8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 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4.7 ~ 94 мм, оптическое увеличение 20x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180м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и функции </a:t>
            </a:r>
            <a:r>
              <a:rPr lang="en-US" sz="1200" dirty="0" smtClean="0"/>
              <a:t>ANR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-35 °C...+65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</a:t>
            </a:r>
            <a:r>
              <a:rPr lang="en-US" sz="1200" dirty="0" smtClean="0"/>
              <a:t>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24VAC</a:t>
            </a:r>
            <a:endParaRPr lang="ru-RU" sz="1200" dirty="0"/>
          </a:p>
        </p:txBody>
      </p:sp>
      <p:sp>
        <p:nvSpPr>
          <p:cNvPr id="17" name="标题 9"/>
          <p:cNvSpPr txBox="1"/>
          <p:nvPr/>
        </p:nvSpPr>
        <p:spPr>
          <a:xfrm>
            <a:off x="6019800" y="2514600"/>
            <a:ext cx="137160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IPC445-H120-N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1371600" y="2514600"/>
            <a:ext cx="137160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IPC427-D120-N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00400" y="5867400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Дополнительные опции</a:t>
            </a:r>
          </a:p>
          <a:p>
            <a:pPr algn="ctr"/>
            <a:endParaRPr lang="ru-RU" sz="16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1295400" y="6172200"/>
            <a:ext cx="619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- </a:t>
            </a:r>
            <a:r>
              <a:rPr lang="ru-RU" sz="1200" dirty="0" smtClean="0"/>
              <a:t>Встроенная аналитика</a:t>
            </a:r>
            <a:endParaRPr lang="en-US" sz="1200" dirty="0" smtClean="0"/>
          </a:p>
          <a:p>
            <a:pPr algn="ctr">
              <a:lnSpc>
                <a:spcPct val="150000"/>
              </a:lnSpc>
            </a:pPr>
            <a:r>
              <a:rPr lang="ru-RU" sz="1200" dirty="0" smtClean="0"/>
              <a:t>- </a:t>
            </a:r>
            <a:r>
              <a:rPr lang="ru-RU" sz="1200" dirty="0" err="1" smtClean="0"/>
              <a:t>Грозо-защита</a:t>
            </a:r>
            <a:r>
              <a:rPr lang="ru-RU" sz="1200" dirty="0" smtClean="0"/>
              <a:t> </a:t>
            </a:r>
            <a:r>
              <a:rPr lang="ru-RU" sz="1200" dirty="0"/>
              <a:t>TVS 6000V, защита от </a:t>
            </a:r>
            <a:r>
              <a:rPr lang="ru-RU" sz="1200" dirty="0" smtClean="0"/>
              <a:t>перенапряжения </a:t>
            </a:r>
            <a:endParaRPr lang="ru-RU" sz="1200" dirty="0"/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838200"/>
            <a:ext cx="1226194" cy="1676400"/>
          </a:xfrm>
          <a:prstGeom prst="rect">
            <a:avLst/>
          </a:prstGeom>
        </p:spPr>
      </p:pic>
      <p:pic>
        <p:nvPicPr>
          <p:cNvPr id="26" name="Picture 8" descr="E:\2015市场部\新建文件夹\需要新增图片\IPC425\6颗灯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99787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标题 9"/>
          <p:cNvSpPr txBox="1"/>
          <p:nvPr/>
        </p:nvSpPr>
        <p:spPr>
          <a:xfrm>
            <a:off x="3733800" y="228600"/>
            <a:ext cx="1477887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419600" y="2971800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468893"/>
            <a:ext cx="2843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4 канала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20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 smtClean="0"/>
              <a:t>ONVIF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2468893"/>
            <a:ext cx="2843808" cy="2887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9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45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 smtClean="0"/>
              <a:t>ONVIF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2468893"/>
            <a:ext cx="2843808" cy="2887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16</a:t>
            </a:r>
            <a:r>
              <a:rPr lang="ru-RU" sz="1200" dirty="0" smtClean="0"/>
              <a:t>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80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 smtClean="0"/>
              <a:t>ONVIF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6934200" y="1981200"/>
            <a:ext cx="145816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NVR1825-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16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851921" y="1988840"/>
            <a:ext cx="1895611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NVR1825-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9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HDA</a:t>
            </a:r>
            <a:endParaRPr lang="zh-CN" altLang="en-US" sz="1400" b="1" dirty="0" smtClean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914400" y="1981200"/>
            <a:ext cx="1615008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NVR1825-4HDA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95736" y="53492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Дополнительные опции</a:t>
            </a:r>
            <a:endParaRPr lang="ru-RU" sz="1400" dirty="0" smtClean="0"/>
          </a:p>
        </p:txBody>
      </p:sp>
      <p:pic>
        <p:nvPicPr>
          <p:cNvPr id="2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2209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209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2209800" cy="5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43000" y="571500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Бесплатное программное обеспечение для ПК  (NVR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), поддерживает до 128 </a:t>
            </a:r>
            <a:r>
              <a:rPr lang="ru-RU" sz="1200" dirty="0" err="1" smtClean="0"/>
              <a:t>видеорегистраторов</a:t>
            </a:r>
            <a:endParaRPr lang="ru-RU" sz="12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Программа 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 поддерживает до 6 экранов (4 </a:t>
            </a:r>
            <a:r>
              <a:rPr lang="ru-RU" sz="1200" dirty="0" err="1" smtClean="0"/>
              <a:t>x</a:t>
            </a:r>
            <a:r>
              <a:rPr lang="ru-RU" sz="1200" dirty="0" smtClean="0"/>
              <a:t> Просмотр, 1 x E-карта, 1 x Видеостена)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Мобильное приложение </a:t>
            </a:r>
            <a:r>
              <a:rPr lang="en-US" sz="1200" dirty="0" smtClean="0"/>
              <a:t>MCN</a:t>
            </a:r>
            <a:endParaRPr lang="ru-RU" sz="1200" dirty="0"/>
          </a:p>
        </p:txBody>
      </p:sp>
      <p:sp>
        <p:nvSpPr>
          <p:cNvPr id="30" name="标题 9"/>
          <p:cNvSpPr txBox="1"/>
          <p:nvPr/>
        </p:nvSpPr>
        <p:spPr>
          <a:xfrm>
            <a:off x="3995936" y="260649"/>
            <a:ext cx="648072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NVR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00400" y="2590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096000" y="2590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148064" y="2468893"/>
            <a:ext cx="3600400" cy="2279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32 канала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160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 smtClean="0"/>
              <a:t>ONVIF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2468893"/>
            <a:ext cx="3816424" cy="2279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16</a:t>
            </a:r>
            <a:r>
              <a:rPr lang="ru-RU" sz="1200" dirty="0" smtClean="0"/>
              <a:t>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80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 smtClean="0"/>
              <a:t>ONVIF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1676400" y="1981200"/>
            <a:ext cx="136815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NVR1825-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16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6248400" y="1981200"/>
            <a:ext cx="1778598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NVR1825-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32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</a:t>
            </a:r>
            <a:endParaRPr lang="zh-CN" altLang="en-US" sz="1400" b="1" dirty="0" smtClean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09800" y="4953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Дополнительные опции</a:t>
            </a:r>
            <a:endParaRPr lang="ru-RU" sz="1400" dirty="0" smtClean="0"/>
          </a:p>
        </p:txBody>
      </p:sp>
      <p:pic>
        <p:nvPicPr>
          <p:cNvPr id="2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209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209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43000" y="541020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Бесплатное программное обеспечение для ПК  (NVR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), поддерживает до 128 </a:t>
            </a:r>
            <a:r>
              <a:rPr lang="ru-RU" sz="1200" dirty="0" err="1" smtClean="0"/>
              <a:t>видеорегистраторов</a:t>
            </a:r>
            <a:endParaRPr lang="ru-RU" sz="12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Программа 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 поддерживает до 6 экранов (4 </a:t>
            </a:r>
            <a:r>
              <a:rPr lang="ru-RU" sz="1200" dirty="0" err="1" smtClean="0"/>
              <a:t>x</a:t>
            </a:r>
            <a:r>
              <a:rPr lang="ru-RU" sz="1200" dirty="0" smtClean="0"/>
              <a:t> Просмотр, 1 </a:t>
            </a:r>
            <a:r>
              <a:rPr lang="ru-RU" sz="1200" dirty="0" err="1" smtClean="0"/>
              <a:t>x</a:t>
            </a:r>
            <a:r>
              <a:rPr lang="ru-RU" sz="1200" dirty="0" smtClean="0"/>
              <a:t> E-карта, 1 </a:t>
            </a:r>
            <a:r>
              <a:rPr lang="ru-RU" sz="1200" dirty="0" err="1" smtClean="0"/>
              <a:t>x</a:t>
            </a:r>
            <a:r>
              <a:rPr lang="ru-RU" sz="1200" dirty="0" smtClean="0"/>
              <a:t> </a:t>
            </a:r>
            <a:r>
              <a:rPr lang="ru-RU" sz="1200" dirty="0" err="1" smtClean="0"/>
              <a:t>Видеостена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13" name="标题 9"/>
          <p:cNvSpPr txBox="1"/>
          <p:nvPr/>
        </p:nvSpPr>
        <p:spPr>
          <a:xfrm>
            <a:off x="4067945" y="260649"/>
            <a:ext cx="683567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NVR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495800" y="2514600"/>
            <a:ext cx="0" cy="2209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70" y="0"/>
            <a:ext cx="3320630" cy="68580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828800" y="1371600"/>
            <a:ext cx="3581400" cy="3429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667000" y="2133600"/>
            <a:ext cx="1913162" cy="19100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5" hidden="1"/>
          <p:cNvGrpSpPr/>
          <p:nvPr/>
        </p:nvGrpSpPr>
        <p:grpSpPr>
          <a:xfrm>
            <a:off x="3288438" y="3054318"/>
            <a:ext cx="620547" cy="838001"/>
            <a:chOff x="6590247" y="1085673"/>
            <a:chExt cx="827396" cy="838001"/>
          </a:xfrm>
        </p:grpSpPr>
        <p:sp>
          <p:nvSpPr>
            <p:cNvPr id="28" name="圆角矩形 27"/>
            <p:cNvSpPr/>
            <p:nvPr/>
          </p:nvSpPr>
          <p:spPr>
            <a:xfrm>
              <a:off x="6590247" y="1086756"/>
              <a:ext cx="827396" cy="123210"/>
            </a:xfrm>
            <a:prstGeom prst="roundRect">
              <a:avLst>
                <a:gd name="adj" fmla="val 50000"/>
              </a:avLst>
            </a:prstGeom>
            <a:solidFill>
              <a:srgbClr val="6EB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590247" y="1319299"/>
              <a:ext cx="827396" cy="123210"/>
            </a:xfrm>
            <a:prstGeom prst="roundRect">
              <a:avLst>
                <a:gd name="adj" fmla="val 50000"/>
              </a:avLst>
            </a:prstGeom>
            <a:solidFill>
              <a:srgbClr val="B87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590247" y="1545631"/>
              <a:ext cx="827396" cy="123210"/>
            </a:xfrm>
            <a:prstGeom prst="roundRect">
              <a:avLst>
                <a:gd name="adj" fmla="val 50000"/>
              </a:avLst>
            </a:prstGeom>
            <a:solidFill>
              <a:srgbClr val="F49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rot="16200000">
              <a:off x="6937037" y="1443069"/>
              <a:ext cx="838001" cy="123210"/>
            </a:xfrm>
            <a:prstGeom prst="roundRect">
              <a:avLst>
                <a:gd name="adj" fmla="val 50000"/>
              </a:avLst>
            </a:prstGeom>
            <a:solidFill>
              <a:srgbClr val="E5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 rot="16200000">
              <a:off x="6232851" y="1443069"/>
              <a:ext cx="838001" cy="123210"/>
            </a:xfrm>
            <a:prstGeom prst="roundRect">
              <a:avLst>
                <a:gd name="adj" fmla="val 50000"/>
              </a:avLst>
            </a:prstGeom>
            <a:solidFill>
              <a:srgbClr val="E9CF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 rot="16200000">
              <a:off x="6628664" y="1404112"/>
              <a:ext cx="760086" cy="123210"/>
            </a:xfrm>
            <a:prstGeom prst="roundRect">
              <a:avLst>
                <a:gd name="adj" fmla="val 50000"/>
              </a:avLst>
            </a:prstGeom>
            <a:solidFill>
              <a:srgbClr val="58A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71800"/>
            <a:ext cx="1447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0495 -4.44444E-6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8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468894"/>
            <a:ext cx="2843808" cy="338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16</a:t>
            </a:r>
            <a:r>
              <a:rPr lang="ru-RU" sz="1200" dirty="0" smtClean="0"/>
              <a:t>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 </a:t>
            </a:r>
            <a:r>
              <a:rPr lang="en-US" sz="1200" dirty="0" smtClean="0"/>
              <a:t>6MP, 5MP, 4MP, 3MP,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4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80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/>
              <a:t>ONVIF, RTSP</a:t>
            </a: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2468893"/>
            <a:ext cx="2843808" cy="283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32 канала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6MP, 5MP, 4MP, 3MP,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4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1 сетевой интерфейс RJ-45 10M/100M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160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/>
              <a:t>ONVIF, RTSP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2468894"/>
            <a:ext cx="2843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32 канала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6MP, 5MP, 4MP, 3MP, 1080p, UXGA, 960p, 720p, XGA, SVGA, D1, CIF, QCIF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H.264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8 SATA HDD до 6ТБ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160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/>
              <a:t>ONVIF, RTSP</a:t>
            </a: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6858000" y="1981200"/>
            <a:ext cx="136815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32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810000" y="1981200"/>
            <a:ext cx="1778598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32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HDA</a:t>
            </a:r>
            <a:endParaRPr lang="zh-CN" altLang="en-US" sz="1400" b="1" dirty="0" smtClean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762000" y="1981200"/>
            <a:ext cx="1824203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2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-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16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HDA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67744" y="53492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Дополнительные опции</a:t>
            </a:r>
            <a:endParaRPr lang="ru-RU" sz="1400" dirty="0" smtClean="0"/>
          </a:p>
        </p:txBody>
      </p:sp>
      <p:sp>
        <p:nvSpPr>
          <p:cNvPr id="28" name="Прямоугольник 27"/>
          <p:cNvSpPr/>
          <p:nvPr/>
        </p:nvSpPr>
        <p:spPr>
          <a:xfrm>
            <a:off x="990600" y="571500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Бесплатное программное обеспечение для ПК  (NVR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), поддерживает до 128 </a:t>
            </a:r>
            <a:r>
              <a:rPr lang="ru-RU" sz="1200" dirty="0" err="1" smtClean="0"/>
              <a:t>видеорегистраторов</a:t>
            </a:r>
            <a:endParaRPr lang="ru-RU" sz="12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Программа 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 поддерживает до 6 экранов (4 </a:t>
            </a:r>
            <a:r>
              <a:rPr lang="ru-RU" sz="1200" dirty="0" err="1" smtClean="0"/>
              <a:t>x</a:t>
            </a:r>
            <a:r>
              <a:rPr lang="ru-RU" sz="1200" dirty="0" smtClean="0"/>
              <a:t> Просмотр, 1 </a:t>
            </a:r>
            <a:r>
              <a:rPr lang="ru-RU" sz="1200" dirty="0" err="1" smtClean="0"/>
              <a:t>x</a:t>
            </a:r>
            <a:r>
              <a:rPr lang="ru-RU" sz="1200" dirty="0" smtClean="0"/>
              <a:t> E-карта, 1 </a:t>
            </a:r>
            <a:r>
              <a:rPr lang="ru-RU" sz="1200" dirty="0" err="1" smtClean="0"/>
              <a:t>x</a:t>
            </a:r>
            <a:r>
              <a:rPr lang="ru-RU" sz="1200" dirty="0" smtClean="0"/>
              <a:t> </a:t>
            </a:r>
            <a:r>
              <a:rPr lang="ru-RU" sz="1200" dirty="0" err="1" smtClean="0"/>
              <a:t>Видеостена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2209800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19200"/>
            <a:ext cx="2133600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标题 9"/>
          <p:cNvSpPr txBox="1"/>
          <p:nvPr/>
        </p:nvSpPr>
        <p:spPr>
          <a:xfrm>
            <a:off x="3995936" y="260649"/>
            <a:ext cx="792088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NVR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00400" y="2590800"/>
            <a:ext cx="0" cy="2667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096000" y="2590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976" y="2035007"/>
            <a:ext cx="4788024" cy="276999"/>
          </a:xfrm>
        </p:spPr>
        <p:txBody>
          <a:bodyPr/>
          <a:lstStyle/>
          <a:p>
            <a:r>
              <a:rPr lang="ru-RU" altLang="zh-CN" sz="1800" dirty="0" smtClean="0">
                <a:solidFill>
                  <a:schemeClr val="bg1"/>
                </a:solidFill>
                <a:latin typeface="+mn-lt"/>
              </a:rPr>
              <a:t>Специализированная линейка оборудования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5800" y="3124200"/>
            <a:ext cx="2843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Мп, 1/</a:t>
            </a:r>
            <a:r>
              <a:rPr lang="en-US" sz="1200" dirty="0" smtClean="0"/>
              <a:t>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 Аппаратный  </a:t>
            </a:r>
            <a:r>
              <a:rPr lang="en-US" sz="1200" dirty="0" smtClean="0"/>
              <a:t>WDR  = 120 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2.8 – 12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40 м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715000"/>
            <a:ext cx="86106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 smtClean="0"/>
              <a:t> </a:t>
            </a:r>
            <a:r>
              <a:rPr lang="ru-RU" sz="1400" b="1" dirty="0" smtClean="0"/>
              <a:t>Дополнительные опции</a:t>
            </a:r>
          </a:p>
          <a:p>
            <a:pPr algn="ctr"/>
            <a:r>
              <a:rPr lang="en-US" sz="1200" dirty="0" smtClean="0"/>
              <a:t> </a:t>
            </a:r>
            <a:r>
              <a:rPr lang="ru-RU" sz="1200" dirty="0" smtClean="0"/>
              <a:t>- Расширенный перечень модулей аналитики</a:t>
            </a:r>
            <a:endParaRPr lang="en-US" sz="1200" dirty="0" smtClean="0"/>
          </a:p>
          <a:p>
            <a:pPr algn="ctr"/>
            <a:r>
              <a:rPr lang="en-US" sz="1200" dirty="0" smtClean="0"/>
              <a:t>- </a:t>
            </a:r>
            <a:r>
              <a:rPr lang="ru-RU" sz="1200" dirty="0" smtClean="0"/>
              <a:t>Специальное покрытия стекла, предотвращающее запотевание</a:t>
            </a:r>
          </a:p>
          <a:p>
            <a:pPr algn="ctr">
              <a:buFontTx/>
              <a:buChar char="-"/>
            </a:pPr>
            <a:r>
              <a:rPr lang="en-US" sz="1200" dirty="0" smtClean="0"/>
              <a:t> </a:t>
            </a:r>
            <a:r>
              <a:rPr lang="ru-RU" sz="1200" dirty="0" smtClean="0"/>
              <a:t>Функция «коридорный формат»</a:t>
            </a:r>
            <a:endParaRPr lang="en-US" sz="1200" dirty="0" smtClean="0"/>
          </a:p>
          <a:p>
            <a:pPr algn="ctr">
              <a:buFontTx/>
              <a:buChar char="-"/>
            </a:pPr>
            <a:r>
              <a:rPr lang="en-US" sz="1200" dirty="0"/>
              <a:t> </a:t>
            </a:r>
            <a:r>
              <a:rPr lang="ru-RU" sz="1200" dirty="0" smtClean="0"/>
              <a:t>Функция </a:t>
            </a:r>
            <a:r>
              <a:rPr lang="en-US" sz="1200" b="1" dirty="0" err="1"/>
              <a:t>StarLight</a:t>
            </a:r>
            <a:r>
              <a:rPr lang="ru-RU" sz="1200" b="1" dirty="0"/>
              <a:t> </a:t>
            </a:r>
            <a:endParaRPr lang="en-US" sz="1200" b="1" dirty="0"/>
          </a:p>
          <a:p>
            <a:pPr algn="ctr">
              <a:buFontTx/>
              <a:buChar char="-"/>
            </a:pPr>
            <a:endParaRPr lang="ru-RU" sz="1200" b="1" dirty="0" smtClean="0"/>
          </a:p>
          <a:p>
            <a:pPr algn="ctr">
              <a:buFontTx/>
              <a:buChar char="-"/>
            </a:pPr>
            <a:endParaRPr lang="ru-RU" sz="1200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3200400"/>
            <a:ext cx="2843808" cy="255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</a:t>
            </a:r>
            <a:r>
              <a:rPr lang="en-US" sz="1200" dirty="0" smtClean="0"/>
              <a:t> </a:t>
            </a:r>
            <a:r>
              <a:rPr lang="ru-RU" sz="1200" dirty="0" smtClean="0"/>
              <a:t>Мп, </a:t>
            </a:r>
            <a:r>
              <a:rPr lang="en-US" sz="1200" dirty="0" smtClean="0"/>
              <a:t>1/2,8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Аппаратный  </a:t>
            </a:r>
            <a:r>
              <a:rPr lang="en-US" sz="1200" dirty="0" smtClean="0"/>
              <a:t>WDR  = 120 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6 – 48 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80 м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17" name="标题 9"/>
          <p:cNvSpPr txBox="1"/>
          <p:nvPr/>
        </p:nvSpPr>
        <p:spPr>
          <a:xfrm>
            <a:off x="5410200" y="190500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IPC2251-HNB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-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SIR80-Z6048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1066800" y="1905000"/>
            <a:ext cx="2376264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IPC2251-HNB-SIR40-Z3009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1981200" cy="12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1905000" cy="128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9"/>
          <p:cNvSpPr txBox="1"/>
          <p:nvPr/>
        </p:nvSpPr>
        <p:spPr>
          <a:xfrm>
            <a:off x="152400" y="2286000"/>
            <a:ext cx="8784976" cy="990600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ru-RU" altLang="zh-CN" sz="1350" b="1" dirty="0" smtClean="0">
                <a:latin typeface="+mn-lt"/>
              </a:rPr>
              <a:t>Данная камера обладает моментальной автофокусировкой, что позволяет не терять драгоценные секунды для четкого распознавания картинки (объекта). Рекомендована для применения в программе «Безопасный город».</a:t>
            </a:r>
            <a:endParaRPr lang="zh-CN" altLang="en-US" sz="1350" b="1" dirty="0">
              <a:latin typeface="+mn-lt"/>
            </a:endParaRPr>
          </a:p>
        </p:txBody>
      </p:sp>
      <p:sp>
        <p:nvSpPr>
          <p:cNvPr id="16" name="标题 9"/>
          <p:cNvSpPr txBox="1"/>
          <p:nvPr/>
        </p:nvSpPr>
        <p:spPr>
          <a:xfrm>
            <a:off x="3810000" y="228600"/>
            <a:ext cx="1549896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495800" y="3352800"/>
            <a:ext cx="0" cy="2286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8000" y="3581400"/>
            <a:ext cx="274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8 Мп, 1/</a:t>
            </a:r>
            <a:r>
              <a:rPr lang="en-US" sz="1200" dirty="0" smtClean="0"/>
              <a:t>1,7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 Цифровой </a:t>
            </a:r>
            <a:r>
              <a:rPr lang="en-US" sz="1200" dirty="0" smtClean="0"/>
              <a:t>WDR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</a:t>
            </a:r>
            <a:r>
              <a:rPr lang="en-US" sz="1200" dirty="0" smtClean="0"/>
              <a:t>4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1 </a:t>
            </a:r>
            <a:r>
              <a:rPr lang="ru-RU" sz="1200" dirty="0"/>
              <a:t>сетевой интерфейс RJ-45 </a:t>
            </a:r>
            <a:r>
              <a:rPr lang="ru-RU" sz="1200" dirty="0" smtClean="0"/>
              <a:t>10M/100</a:t>
            </a:r>
            <a:r>
              <a:rPr lang="en-US" sz="1200" dirty="0" smtClean="0"/>
              <a:t>/1000</a:t>
            </a:r>
            <a:r>
              <a:rPr lang="ru-RU" sz="1200" dirty="0" smtClean="0"/>
              <a:t>M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 smtClean="0"/>
              <a:t>* </a:t>
            </a:r>
            <a:r>
              <a:rPr lang="ru-RU" sz="1200" dirty="0" smtClean="0"/>
              <a:t>Формат объектива </a:t>
            </a:r>
            <a:r>
              <a:rPr lang="en-US" sz="1200" dirty="0" smtClean="0"/>
              <a:t>CS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200" dirty="0" smtClean="0"/>
              <a:t> </a:t>
            </a:r>
            <a:r>
              <a:rPr lang="ru-RU" sz="1200" dirty="0" smtClean="0"/>
              <a:t>- Встроенная аналитика</a:t>
            </a:r>
            <a:endParaRPr lang="en-US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81400"/>
            <a:ext cx="309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</a:t>
            </a:r>
            <a:r>
              <a:rPr lang="en-US" sz="1200" dirty="0" smtClean="0"/>
              <a:t> </a:t>
            </a:r>
            <a:r>
              <a:rPr lang="ru-RU" sz="1200" dirty="0" smtClean="0"/>
              <a:t>Мп, 1/</a:t>
            </a:r>
            <a:r>
              <a:rPr lang="en-US" sz="1200" dirty="0" smtClean="0"/>
              <a:t>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Аппаратный  </a:t>
            </a:r>
            <a:r>
              <a:rPr lang="en-US" sz="1200" dirty="0" smtClean="0"/>
              <a:t>WDR  = 120 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 Фокусное расстояние: :  4.7 ~ 94 мм,   оптическое увеличение 20x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Поддержка </a:t>
            </a:r>
            <a:r>
              <a:rPr lang="en-US" sz="1200" dirty="0" smtClean="0"/>
              <a:t>ANR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24VAC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200" dirty="0" smtClean="0"/>
              <a:t> </a:t>
            </a:r>
            <a:r>
              <a:rPr lang="ru-RU" sz="1200" dirty="0" smtClean="0"/>
              <a:t>Функция </a:t>
            </a:r>
            <a:r>
              <a:rPr lang="en-US" sz="1200" b="1" dirty="0" err="1" smtClean="0"/>
              <a:t>StarLight</a:t>
            </a:r>
            <a:r>
              <a:rPr lang="ru-RU" sz="1200" b="1" dirty="0" smtClean="0"/>
              <a:t> </a:t>
            </a:r>
            <a:endParaRPr lang="en-US" sz="1200" b="1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1200" dirty="0"/>
          </a:p>
        </p:txBody>
      </p:sp>
      <p:sp>
        <p:nvSpPr>
          <p:cNvPr id="17" name="标题 9"/>
          <p:cNvSpPr txBox="1"/>
          <p:nvPr/>
        </p:nvSpPr>
        <p:spPr>
          <a:xfrm>
            <a:off x="467544" y="1700808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IPC421-F120-N0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3124200" y="1752600"/>
            <a:ext cx="2376264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IPC185-AN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87" y1="15972" x2="3704" y2="15972"/>
                        <a14:foregroundMark x1="2646" y1="17014" x2="4233" y2="7639"/>
                        <a14:foregroundMark x1="4762" y1="7986" x2="14815" y2="3819"/>
                        <a14:foregroundMark x1="15873" y1="4514" x2="40212" y2="3125"/>
                        <a14:foregroundMark x1="1587" y1="66667" x2="6349" y2="70139"/>
                        <a14:foregroundMark x1="7407" y1="71181" x2="11640" y2="69792"/>
                        <a14:foregroundMark x1="11111" y1="70486" x2="19048" y2="74653"/>
                        <a14:foregroundMark x1="19048" y1="74653" x2="38624" y2="84375"/>
                        <a14:foregroundMark x1="39153" y1="85069" x2="63492" y2="89236"/>
                        <a14:foregroundMark x1="54497" y1="87847" x2="73545" y2="72569"/>
                        <a14:foregroundMark x1="62963" y1="79861" x2="41799" y2="76389"/>
                        <a14:foregroundMark x1="52381" y1="77431" x2="54497" y2="64236"/>
                        <a14:foregroundMark x1="53439" y1="72569" x2="28042" y2="59722"/>
                        <a14:foregroundMark x1="40741" y1="4167" x2="55556" y2="972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762000" cy="116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25" descr="IPC2231、2431红外防爆半球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685800"/>
            <a:ext cx="2133600" cy="1572588"/>
          </a:xfrm>
          <a:prstGeom prst="rect">
            <a:avLst/>
          </a:prstGeom>
        </p:spPr>
      </p:pic>
      <p:sp>
        <p:nvSpPr>
          <p:cNvPr id="20" name="标题 9"/>
          <p:cNvSpPr txBox="1"/>
          <p:nvPr/>
        </p:nvSpPr>
        <p:spPr>
          <a:xfrm>
            <a:off x="6324600" y="1676400"/>
            <a:ext cx="2160240" cy="587243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IPC2431-HN-SIR40-Z3009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9800" y="3581400"/>
            <a:ext cx="2627784" cy="283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4</a:t>
            </a:r>
            <a:r>
              <a:rPr lang="en-US" sz="1200" dirty="0" smtClean="0"/>
              <a:t> </a:t>
            </a:r>
            <a:r>
              <a:rPr lang="ru-RU" sz="1200" dirty="0" smtClean="0"/>
              <a:t>Мп, 1/</a:t>
            </a:r>
            <a:r>
              <a:rPr lang="en-US" sz="1200" dirty="0" smtClean="0"/>
              <a:t>3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</a:t>
            </a:r>
            <a:r>
              <a:rPr lang="ru-RU" sz="1200" dirty="0"/>
              <a:t> </a:t>
            </a:r>
            <a:r>
              <a:rPr lang="ru-RU" sz="1200" dirty="0" smtClean="0"/>
              <a:t>Цифровой </a:t>
            </a:r>
            <a:r>
              <a:rPr lang="en-US" sz="1200" dirty="0" smtClean="0"/>
              <a:t>WDR  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2,8-12мм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ИК-подсветка до 40 м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/>
              <a:t>ANR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</a:t>
            </a:r>
            <a:r>
              <a:rPr lang="ru-RU" sz="1200" dirty="0" smtClean="0"/>
              <a:t> SD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-40 °C...+70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IP67</a:t>
            </a:r>
            <a:r>
              <a:rPr lang="en-US" sz="1200" dirty="0" smtClean="0"/>
              <a:t>, IK10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DC12В / </a:t>
            </a:r>
            <a:r>
              <a:rPr lang="ru-RU" sz="1200" dirty="0" err="1" smtClean="0"/>
              <a:t>PoE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96000" y="2209800"/>
            <a:ext cx="291581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1200" b="1" dirty="0" smtClean="0"/>
              <a:t>Благодаря высокой степени защиты, камера идеально подходит для применения на промышленных объектах, </a:t>
            </a:r>
            <a:r>
              <a:rPr lang="ru-RU" altLang="zh-CN" sz="1200" b="1" dirty="0" err="1" smtClean="0"/>
              <a:t>логистических</a:t>
            </a:r>
            <a:r>
              <a:rPr lang="ru-RU" altLang="zh-CN" sz="1200" b="1" dirty="0" smtClean="0"/>
              <a:t> и </a:t>
            </a:r>
            <a:r>
              <a:rPr lang="ru-RU" altLang="zh-CN" sz="1200" b="1" dirty="0" err="1" smtClean="0"/>
              <a:t>складких</a:t>
            </a:r>
            <a:r>
              <a:rPr lang="ru-RU" altLang="zh-CN" sz="1200" b="1" dirty="0" smtClean="0"/>
              <a:t> комплексах,  а также объектах с высокими требованиями к стойкости камеры от внешних механических воздействий.</a:t>
            </a:r>
            <a:endParaRPr lang="zh-CN" altLang="en-US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76600" y="2209800"/>
            <a:ext cx="230425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1200" b="1" dirty="0" smtClean="0"/>
              <a:t>Современная камера обладающая разрешением 4К. Совместно с </a:t>
            </a:r>
            <a:r>
              <a:rPr lang="ru-RU" altLang="zh-CN" sz="1200" b="1" dirty="0" err="1" smtClean="0"/>
              <a:t>мегапиксельной</a:t>
            </a:r>
            <a:r>
              <a:rPr lang="ru-RU" altLang="zh-CN" sz="1200" b="1" dirty="0" smtClean="0"/>
              <a:t> оптикой, является одним из лучших решений для объектов с высокими требованиями детализации </a:t>
            </a:r>
            <a:r>
              <a:rPr lang="ru-RU" altLang="zh-CN" sz="1200" b="1" dirty="0" err="1" smtClean="0"/>
              <a:t>видеопотока</a:t>
            </a:r>
            <a:r>
              <a:rPr lang="ru-RU" altLang="zh-CN" sz="1200" b="1" dirty="0" smtClean="0"/>
              <a:t>. </a:t>
            </a:r>
            <a:endParaRPr lang="zh-CN" altLang="en-US" sz="1200" b="1" dirty="0"/>
          </a:p>
        </p:txBody>
      </p:sp>
      <p:sp>
        <p:nvSpPr>
          <p:cNvPr id="24" name="标题 9"/>
          <p:cNvSpPr txBox="1"/>
          <p:nvPr/>
        </p:nvSpPr>
        <p:spPr>
          <a:xfrm>
            <a:off x="228600" y="1905000"/>
            <a:ext cx="2448272" cy="2208245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ru-RU" altLang="zh-CN" sz="1200" b="1" dirty="0" smtClean="0"/>
              <a:t>Внутренняя </a:t>
            </a:r>
            <a:r>
              <a:rPr lang="ru-RU" altLang="zh-CN" sz="1200" b="1" dirty="0"/>
              <a:t>камера разработана для использования на больших территориях, идеально подходит для мест массового скопления людей, для таких объектов как: вокзалы, </a:t>
            </a:r>
            <a:r>
              <a:rPr lang="ru-RU" altLang="zh-CN" sz="1200" b="1" dirty="0" smtClean="0"/>
              <a:t>аэропорта, торговые центры и </a:t>
            </a:r>
            <a:r>
              <a:rPr lang="ru-RU" altLang="zh-CN" sz="1200" b="1" dirty="0"/>
              <a:t>т.д. </a:t>
            </a:r>
          </a:p>
          <a:p>
            <a:pPr algn="l" defTabSz="914400">
              <a:lnSpc>
                <a:spcPct val="90000"/>
              </a:lnSpc>
            </a:pPr>
            <a:endParaRPr lang="ru-RU" altLang="zh-CN" sz="1200" b="1" dirty="0" smtClean="0">
              <a:latin typeface="+mn-lt"/>
            </a:endParaRPr>
          </a:p>
          <a:p>
            <a:pPr algn="l" defTabSz="914400">
              <a:lnSpc>
                <a:spcPct val="90000"/>
              </a:lnSpc>
            </a:pPr>
            <a:endParaRPr lang="zh-CN" altLang="en-US" sz="1200" b="1" dirty="0">
              <a:latin typeface="+mn-lt"/>
            </a:endParaRPr>
          </a:p>
        </p:txBody>
      </p:sp>
      <p:sp>
        <p:nvSpPr>
          <p:cNvPr id="25" name="标题 9"/>
          <p:cNvSpPr txBox="1"/>
          <p:nvPr/>
        </p:nvSpPr>
        <p:spPr>
          <a:xfrm>
            <a:off x="3851921" y="260649"/>
            <a:ext cx="2016349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895600" y="3733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791200" y="3733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3048000"/>
            <a:ext cx="3312368" cy="311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</a:t>
            </a:r>
            <a:r>
              <a:rPr lang="ru-RU" sz="1200" dirty="0" err="1" smtClean="0"/>
              <a:t>Мп</a:t>
            </a:r>
            <a:r>
              <a:rPr lang="ru-RU" sz="1200" dirty="0" smtClean="0"/>
              <a:t>,</a:t>
            </a:r>
            <a:r>
              <a:rPr lang="en-US" sz="1200" dirty="0" smtClean="0"/>
              <a:t> 1/2,8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 Аппаратный  </a:t>
            </a:r>
            <a:r>
              <a:rPr lang="en-US" sz="1200" dirty="0" smtClean="0"/>
              <a:t>WDR  = 120 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</a:t>
            </a:r>
            <a:r>
              <a:rPr lang="en-US" sz="1200" dirty="0" smtClean="0"/>
              <a:t>4.7 ~ 94</a:t>
            </a:r>
            <a:r>
              <a:rPr lang="ru-RU" sz="1200" dirty="0" smtClean="0"/>
              <a:t> мм, оптическое увеличение 20-x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MicroSD</a:t>
            </a:r>
            <a:r>
              <a:rPr lang="ru-RU" sz="1200" dirty="0" smtClean="0"/>
              <a:t>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-30 °C...+60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Класс защиты IP68</a:t>
            </a:r>
            <a:r>
              <a:rPr lang="en-US" sz="1200" dirty="0" smtClean="0"/>
              <a:t>, </a:t>
            </a:r>
            <a:r>
              <a:rPr lang="en-US" sz="1200" dirty="0"/>
              <a:t>ExdⅡCT6 / DIP A20 TA,T6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Питание </a:t>
            </a:r>
            <a:r>
              <a:rPr lang="en-US" sz="1200" dirty="0" smtClean="0"/>
              <a:t> </a:t>
            </a:r>
            <a:r>
              <a:rPr lang="ru-RU" sz="1200" dirty="0" smtClean="0"/>
              <a:t> </a:t>
            </a:r>
            <a:r>
              <a:rPr lang="en-US" sz="1200" dirty="0" smtClean="0"/>
              <a:t>220: 220V AC ± 10%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    </a:t>
            </a:r>
            <a:r>
              <a:rPr lang="en-US" sz="1200" dirty="0" smtClean="0"/>
              <a:t> </a:t>
            </a:r>
            <a:r>
              <a:rPr lang="ru-RU" sz="1200" dirty="0" smtClean="0"/>
              <a:t>                 </a:t>
            </a:r>
            <a:r>
              <a:rPr lang="en-US" sz="1200" dirty="0" smtClean="0"/>
              <a:t>110: 110V AC ± 10%</a:t>
            </a:r>
            <a:endParaRPr lang="ru-RU" sz="1200" dirty="0" smtClean="0"/>
          </a:p>
          <a:p>
            <a:pPr>
              <a:lnSpc>
                <a:spcPct val="150000"/>
              </a:lnSpc>
            </a:pP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5638800"/>
            <a:ext cx="51125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/>
              <a:t> </a:t>
            </a:r>
            <a:r>
              <a:rPr lang="ru-RU" sz="1400" b="1" dirty="0" smtClean="0"/>
              <a:t>Дополнительные опции</a:t>
            </a:r>
          </a:p>
          <a:p>
            <a:pPr algn="ctr">
              <a:lnSpc>
                <a:spcPct val="150000"/>
              </a:lnSpc>
            </a:pPr>
            <a:r>
              <a:rPr lang="en-US" sz="1200" dirty="0" smtClean="0"/>
              <a:t> </a:t>
            </a:r>
            <a:r>
              <a:rPr lang="ru-RU" sz="1200" dirty="0" smtClean="0"/>
              <a:t>- Встроенная аналитика</a:t>
            </a:r>
            <a:endParaRPr lang="en-US" sz="1200" dirty="0" smtClean="0"/>
          </a:p>
          <a:p>
            <a:pPr algn="ctr">
              <a:lnSpc>
                <a:spcPct val="150000"/>
              </a:lnSpc>
            </a:pPr>
            <a:r>
              <a:rPr lang="en-US" sz="1200" dirty="0" smtClean="0"/>
              <a:t>- </a:t>
            </a:r>
            <a:r>
              <a:rPr lang="ru-RU" sz="1200" dirty="0" smtClean="0"/>
              <a:t> </a:t>
            </a:r>
            <a:r>
              <a:rPr lang="ru-RU" sz="1200" dirty="0" err="1" smtClean="0"/>
              <a:t>Грозо-защита</a:t>
            </a:r>
            <a:r>
              <a:rPr lang="ru-RU" sz="1200" dirty="0" smtClean="0"/>
              <a:t> </a:t>
            </a:r>
            <a:r>
              <a:rPr lang="en-US" sz="1200" dirty="0" smtClean="0"/>
              <a:t>TVS 6000V</a:t>
            </a:r>
            <a:endParaRPr lang="ru-RU" sz="1200" dirty="0" smtClean="0"/>
          </a:p>
          <a:p>
            <a:pPr algn="ctr">
              <a:buFontTx/>
              <a:buChar char="-"/>
            </a:pPr>
            <a:endParaRPr lang="ru-RU" sz="1200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334000" y="3048000"/>
            <a:ext cx="32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</a:t>
            </a:r>
            <a:r>
              <a:rPr lang="en-US" sz="1200" dirty="0" smtClean="0"/>
              <a:t> </a:t>
            </a:r>
            <a:r>
              <a:rPr lang="ru-RU" sz="1200" dirty="0" smtClean="0"/>
              <a:t>Мп, </a:t>
            </a:r>
            <a:r>
              <a:rPr lang="en-US" sz="1200" dirty="0" smtClean="0"/>
              <a:t>1/2,8</a:t>
            </a:r>
            <a:r>
              <a:rPr lang="ru-RU" sz="1200" dirty="0" smtClean="0"/>
              <a:t>’’ </a:t>
            </a:r>
            <a:r>
              <a:rPr lang="ru-RU" sz="1200" dirty="0" err="1" smtClean="0"/>
              <a:t>Progressive</a:t>
            </a:r>
            <a:r>
              <a:rPr lang="ru-RU" sz="1200" dirty="0" smtClean="0"/>
              <a:t> </a:t>
            </a:r>
            <a:r>
              <a:rPr lang="ru-RU" sz="1200" dirty="0" err="1" smtClean="0"/>
              <a:t>Scan</a:t>
            </a:r>
            <a:r>
              <a:rPr lang="ru-RU" sz="1200" dirty="0" smtClean="0"/>
              <a:t> CMOS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Аппаратный  </a:t>
            </a:r>
            <a:r>
              <a:rPr lang="en-US" sz="1200" dirty="0" smtClean="0"/>
              <a:t>WDR  = 120 dB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Фокусное расстояние: </a:t>
            </a:r>
            <a:r>
              <a:rPr lang="en-US" sz="1200" dirty="0" smtClean="0"/>
              <a:t>4.7 ~ 94</a:t>
            </a:r>
            <a:r>
              <a:rPr lang="ru-RU" sz="1200" dirty="0" smtClean="0"/>
              <a:t> мм, оптическое увеличение 20-x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ru-RU" sz="1200" dirty="0" err="1" smtClean="0"/>
              <a:t>MicroSD</a:t>
            </a:r>
            <a:r>
              <a:rPr lang="ru-RU" sz="1200" dirty="0" smtClean="0"/>
              <a:t> до 128GB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-30 °C...+60 °C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/>
              <a:t>Класс защиты IP68</a:t>
            </a:r>
            <a:r>
              <a:rPr lang="en-US" sz="1200" dirty="0"/>
              <a:t>, ExdⅡCT6 / DIP A20 TA,T6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 Питание </a:t>
            </a:r>
            <a:r>
              <a:rPr lang="en-US" sz="1200" dirty="0" smtClean="0"/>
              <a:t>220: 220V AC ± 10% 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                    </a:t>
            </a:r>
            <a:r>
              <a:rPr lang="en-US" sz="1200" dirty="0" smtClean="0"/>
              <a:t> 110: 110V AC ± 10%</a:t>
            </a:r>
            <a:endParaRPr lang="ru-RU" sz="1200" dirty="0"/>
          </a:p>
        </p:txBody>
      </p:sp>
      <p:sp>
        <p:nvSpPr>
          <p:cNvPr id="17" name="标题 9"/>
          <p:cNvSpPr txBox="1"/>
          <p:nvPr/>
        </p:nvSpPr>
        <p:spPr>
          <a:xfrm>
            <a:off x="5638800" y="1905000"/>
            <a:ext cx="216024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IPC421-FB-220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683568" y="1892829"/>
            <a:ext cx="2376264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IPC820-FB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14" name="标题 9"/>
          <p:cNvSpPr txBox="1"/>
          <p:nvPr/>
        </p:nvSpPr>
        <p:spPr>
          <a:xfrm>
            <a:off x="3657601" y="228600"/>
            <a:ext cx="1524000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pic>
        <p:nvPicPr>
          <p:cNvPr id="13" name="Picture 2" descr="8P6A3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4401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7" descr="说明: SQF6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1150640" cy="140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标题 9"/>
          <p:cNvSpPr txBox="1"/>
          <p:nvPr/>
        </p:nvSpPr>
        <p:spPr>
          <a:xfrm>
            <a:off x="228600" y="2209800"/>
            <a:ext cx="8712968" cy="768085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endParaRPr lang="ru-RU" altLang="zh-CN" sz="1300" b="1" dirty="0" smtClean="0">
              <a:latin typeface="+mn-lt"/>
            </a:endParaRPr>
          </a:p>
          <a:p>
            <a:pPr algn="l" defTabSz="914400">
              <a:lnSpc>
                <a:spcPct val="90000"/>
              </a:lnSpc>
            </a:pPr>
            <a:r>
              <a:rPr lang="ru-RU" altLang="zh-CN" sz="1300" b="1" dirty="0" smtClean="0">
                <a:latin typeface="+mn-lt"/>
              </a:rPr>
              <a:t>Взрывозащищенная и антикоррозийные камеры из нержавеющей стали. Идеально подходит для применения на морских и речных судах, портах и причалах, в сырых и влажных погодных условиях. А так же на взрывоопасных производственных объектах таких как: предприятия переработки ископаемых, химические заводах, газовые и нефтепроводах.</a:t>
            </a:r>
            <a:endParaRPr lang="zh-CN" altLang="en-US" sz="1300" b="1" dirty="0"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67200" y="31242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3962400"/>
            <a:ext cx="2843808" cy="336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2 Мп, 1/</a:t>
            </a:r>
            <a:r>
              <a:rPr lang="en-US" sz="1100" dirty="0" smtClean="0"/>
              <a:t>2,</a:t>
            </a:r>
            <a:r>
              <a:rPr lang="ru-RU" sz="1100" dirty="0" smtClean="0"/>
              <a:t>8’’ </a:t>
            </a:r>
            <a:r>
              <a:rPr lang="ru-RU" sz="1100" dirty="0" err="1" smtClean="0"/>
              <a:t>Progressive</a:t>
            </a:r>
            <a:r>
              <a:rPr lang="ru-RU" sz="1100" dirty="0" smtClean="0"/>
              <a:t> </a:t>
            </a:r>
            <a:r>
              <a:rPr lang="ru-RU" sz="1100" dirty="0" err="1" smtClean="0"/>
              <a:t>Scan</a:t>
            </a:r>
            <a:r>
              <a:rPr lang="ru-RU" sz="1100" dirty="0" smtClean="0"/>
              <a:t> CMOS 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* Аппаратный  </a:t>
            </a:r>
            <a:r>
              <a:rPr lang="en-US" sz="1100" dirty="0" smtClean="0"/>
              <a:t>WDR  = 120 dB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Формат Н.26</a:t>
            </a:r>
            <a:r>
              <a:rPr lang="en-US" sz="1100" dirty="0"/>
              <a:t>5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Фокусное расстояние :  4.5 ~ 148.5 мм, оптическое увеличение 33 </a:t>
            </a:r>
            <a:r>
              <a:rPr lang="ru-RU" sz="1100" dirty="0" err="1" smtClean="0"/>
              <a:t>x</a:t>
            </a:r>
            <a:r>
              <a:rPr lang="ru-RU" sz="11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* Поддержка </a:t>
            </a:r>
            <a:r>
              <a:rPr lang="ru-RU" sz="1100" dirty="0" err="1" smtClean="0"/>
              <a:t>MicroSD</a:t>
            </a:r>
            <a:r>
              <a:rPr lang="ru-RU" sz="1100" dirty="0" smtClean="0"/>
              <a:t> до 128GB 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-40 °C...+70 °C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Класс защиты IP67</a:t>
            </a:r>
            <a:r>
              <a:rPr lang="en-US" sz="1100" dirty="0" smtClean="0"/>
              <a:t>, </a:t>
            </a:r>
            <a:r>
              <a:rPr lang="ru-RU" sz="1100" dirty="0" err="1" smtClean="0"/>
              <a:t>грозозащита</a:t>
            </a:r>
            <a:r>
              <a:rPr lang="ru-RU" sz="1100" dirty="0" smtClean="0"/>
              <a:t> </a:t>
            </a:r>
            <a:r>
              <a:rPr lang="en-US" sz="1100" dirty="0"/>
              <a:t>TVS 6000V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Питание </a:t>
            </a:r>
            <a:r>
              <a:rPr lang="en-US" sz="1100" dirty="0" smtClean="0"/>
              <a:t>24VAC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ru-RU" sz="1100" dirty="0" smtClean="0"/>
              <a:t>* Функция </a:t>
            </a:r>
            <a:r>
              <a:rPr lang="en-US" sz="1100" b="1" dirty="0" err="1" smtClean="0"/>
              <a:t>StarLight</a:t>
            </a:r>
            <a:r>
              <a:rPr lang="ru-RU" sz="1100" b="1" dirty="0" smtClean="0"/>
              <a:t> </a:t>
            </a:r>
            <a:endParaRPr lang="en-US" sz="1100" b="1" dirty="0" smtClean="0"/>
          </a:p>
          <a:p>
            <a:pPr>
              <a:lnSpc>
                <a:spcPct val="150000"/>
              </a:lnSpc>
            </a:pPr>
            <a:endParaRPr lang="en-US" sz="1100" dirty="0" smtClean="0"/>
          </a:p>
          <a:p>
            <a:pPr>
              <a:lnSpc>
                <a:spcPct val="150000"/>
              </a:lnSpc>
            </a:pPr>
            <a:endParaRPr lang="ru-RU" sz="11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71800" y="3962400"/>
            <a:ext cx="3096344" cy="31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2</a:t>
            </a:r>
            <a:r>
              <a:rPr lang="en-US" sz="1100" dirty="0" smtClean="0"/>
              <a:t> </a:t>
            </a:r>
            <a:r>
              <a:rPr lang="ru-RU" sz="1100" dirty="0" smtClean="0"/>
              <a:t>Мп, 1/1</a:t>
            </a:r>
            <a:r>
              <a:rPr lang="en-US" sz="1100" dirty="0"/>
              <a:t>,</a:t>
            </a:r>
            <a:r>
              <a:rPr lang="ru-RU" sz="1100" dirty="0" smtClean="0"/>
              <a:t>9’’ </a:t>
            </a:r>
            <a:r>
              <a:rPr lang="ru-RU" sz="1100" dirty="0" err="1" smtClean="0"/>
              <a:t>Progressive</a:t>
            </a:r>
            <a:r>
              <a:rPr lang="ru-RU" sz="1100" dirty="0" smtClean="0"/>
              <a:t> </a:t>
            </a:r>
            <a:r>
              <a:rPr lang="ru-RU" sz="1100" dirty="0" err="1" smtClean="0"/>
              <a:t>Scan</a:t>
            </a:r>
            <a:r>
              <a:rPr lang="ru-RU" sz="1100" dirty="0" smtClean="0"/>
              <a:t> CMOS </a:t>
            </a:r>
            <a:endParaRPr lang="en-US" sz="1100" dirty="0" smtClean="0"/>
          </a:p>
          <a:p>
            <a:pPr>
              <a:lnSpc>
                <a:spcPct val="150000"/>
              </a:lnSpc>
            </a:pPr>
            <a:r>
              <a:rPr lang="ru-RU" sz="1100" dirty="0" smtClean="0"/>
              <a:t>* Аппаратный  </a:t>
            </a:r>
            <a:r>
              <a:rPr lang="en-US" sz="1100" dirty="0" smtClean="0"/>
              <a:t>WDR  = 120 dB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Фокусное расстояние: :  6 ~ 138 мм,  оптическое увеличение 23 </a:t>
            </a:r>
            <a:r>
              <a:rPr lang="ru-RU" sz="1100" dirty="0" err="1" smtClean="0"/>
              <a:t>x</a:t>
            </a:r>
            <a:r>
              <a:rPr lang="ru-RU" sz="1100" dirty="0" smtClean="0"/>
              <a:t> 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ИК-подсветка до 220 м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* Поддержка </a:t>
            </a:r>
            <a:r>
              <a:rPr lang="ru-RU" sz="1100" dirty="0" err="1" smtClean="0"/>
              <a:t>Micro</a:t>
            </a:r>
            <a:r>
              <a:rPr lang="en-US" sz="1100" dirty="0"/>
              <a:t>S</a:t>
            </a:r>
            <a:r>
              <a:rPr lang="ru-RU" sz="1100" dirty="0" smtClean="0"/>
              <a:t>D до 128GB 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-40 °C...+70 °C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Класс защиты IP67,</a:t>
            </a:r>
            <a:r>
              <a:rPr lang="en-US" sz="1100" dirty="0" smtClean="0"/>
              <a:t> </a:t>
            </a:r>
            <a:r>
              <a:rPr lang="ru-RU" sz="1100" dirty="0" err="1" smtClean="0"/>
              <a:t>грозозащита</a:t>
            </a:r>
            <a:r>
              <a:rPr lang="ru-RU" sz="1100" dirty="0" smtClean="0"/>
              <a:t> </a:t>
            </a:r>
            <a:r>
              <a:rPr lang="en-US" sz="1100" dirty="0" smtClean="0"/>
              <a:t>TVS 6000V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Питание </a:t>
            </a:r>
            <a:r>
              <a:rPr lang="en-US" sz="1100" dirty="0" smtClean="0"/>
              <a:t>24VAC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ru-RU" sz="1100" dirty="0" smtClean="0"/>
              <a:t>*</a:t>
            </a:r>
            <a:r>
              <a:rPr lang="en-US" sz="1100" dirty="0" smtClean="0"/>
              <a:t> </a:t>
            </a:r>
            <a:r>
              <a:rPr lang="ru-RU" sz="1100" dirty="0" smtClean="0"/>
              <a:t>Функция </a:t>
            </a:r>
            <a:r>
              <a:rPr lang="en-US" sz="1100" b="1" dirty="0" err="1" smtClean="0"/>
              <a:t>StarLight</a:t>
            </a:r>
            <a:r>
              <a:rPr lang="ru-RU" sz="1100" b="1" dirty="0" smtClean="0"/>
              <a:t> </a:t>
            </a:r>
            <a:endParaRPr lang="en-US" sz="1100" b="1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1100" dirty="0" smtClean="0"/>
          </a:p>
        </p:txBody>
      </p:sp>
      <p:sp>
        <p:nvSpPr>
          <p:cNvPr id="17" name="标题 9"/>
          <p:cNvSpPr txBox="1"/>
          <p:nvPr/>
        </p:nvSpPr>
        <p:spPr>
          <a:xfrm>
            <a:off x="3581400" y="2057400"/>
            <a:ext cx="137160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IPC425-F223-N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685800" y="2057400"/>
            <a:ext cx="152400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IPC421-F233-N1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20" name="标题 9"/>
          <p:cNvSpPr txBox="1"/>
          <p:nvPr/>
        </p:nvSpPr>
        <p:spPr>
          <a:xfrm>
            <a:off x="6629400" y="2057400"/>
            <a:ext cx="1371600" cy="587243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IPC425-F233-NL</a:t>
            </a:r>
            <a:endParaRPr lang="ru-RU" altLang="zh-CN" sz="1400" b="1" dirty="0" smtClean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3962400"/>
            <a:ext cx="2843808" cy="31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2</a:t>
            </a:r>
            <a:r>
              <a:rPr lang="en-US" sz="1100" dirty="0" smtClean="0"/>
              <a:t> </a:t>
            </a:r>
            <a:r>
              <a:rPr lang="ru-RU" sz="1100" dirty="0" smtClean="0"/>
              <a:t>Мп, 1/</a:t>
            </a:r>
            <a:r>
              <a:rPr lang="en-US" sz="1100" dirty="0" smtClean="0"/>
              <a:t>2,8</a:t>
            </a:r>
            <a:r>
              <a:rPr lang="ru-RU" sz="1100" dirty="0" smtClean="0"/>
              <a:t>’’ </a:t>
            </a:r>
            <a:r>
              <a:rPr lang="ru-RU" sz="1100" dirty="0" err="1" smtClean="0"/>
              <a:t>Progressive</a:t>
            </a:r>
            <a:r>
              <a:rPr lang="ru-RU" sz="1100" dirty="0" smtClean="0"/>
              <a:t> </a:t>
            </a:r>
            <a:r>
              <a:rPr lang="ru-RU" sz="1100" dirty="0" err="1" smtClean="0"/>
              <a:t>Scan</a:t>
            </a:r>
            <a:r>
              <a:rPr lang="ru-RU" sz="1100" dirty="0" smtClean="0"/>
              <a:t> CMOS </a:t>
            </a:r>
            <a:endParaRPr lang="en-US" sz="1100" dirty="0" smtClean="0"/>
          </a:p>
          <a:p>
            <a:pPr>
              <a:lnSpc>
                <a:spcPct val="150000"/>
              </a:lnSpc>
            </a:pPr>
            <a:r>
              <a:rPr lang="ru-RU" sz="1100" dirty="0" smtClean="0"/>
              <a:t>* Аппаратный  </a:t>
            </a:r>
            <a:r>
              <a:rPr lang="en-US" sz="1100" dirty="0" smtClean="0"/>
              <a:t>WDR  = 120 dB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Формат Н.265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Фокусное расстояние: 4.5 ~ 148.5 мм, оптическое увеличение 33 x </a:t>
            </a:r>
            <a:endParaRPr lang="en-US" sz="1100" dirty="0" smtClean="0"/>
          </a:p>
          <a:p>
            <a:pPr>
              <a:lnSpc>
                <a:spcPct val="150000"/>
              </a:lnSpc>
            </a:pPr>
            <a:r>
              <a:rPr lang="en-US" sz="1100" dirty="0" smtClean="0"/>
              <a:t>* </a:t>
            </a:r>
            <a:r>
              <a:rPr lang="ru-RU" sz="1100" dirty="0" smtClean="0"/>
              <a:t>Лазерная подсветка </a:t>
            </a:r>
            <a:r>
              <a:rPr lang="ru-RU" sz="1100" dirty="0"/>
              <a:t>до </a:t>
            </a:r>
            <a:r>
              <a:rPr lang="ru-RU" sz="1100" dirty="0" smtClean="0"/>
              <a:t>500 м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* Поддержка </a:t>
            </a:r>
            <a:r>
              <a:rPr lang="ru-RU" sz="1100" dirty="0" err="1" smtClean="0"/>
              <a:t>Micro</a:t>
            </a:r>
            <a:r>
              <a:rPr lang="ru-RU" sz="1100" dirty="0" smtClean="0"/>
              <a:t> SD до 128GB 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-40 °C...+70 °C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Класс защиты </a:t>
            </a:r>
            <a:r>
              <a:rPr lang="ru-RU" sz="1100" dirty="0"/>
              <a:t>IP66, </a:t>
            </a:r>
            <a:r>
              <a:rPr lang="ru-RU" sz="1100" dirty="0" err="1"/>
              <a:t>грозозащита</a:t>
            </a:r>
            <a:r>
              <a:rPr lang="ru-RU" sz="1100" dirty="0"/>
              <a:t> </a:t>
            </a:r>
            <a:r>
              <a:rPr lang="en-US" sz="1100" dirty="0"/>
              <a:t>TVS 6000V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Питание </a:t>
            </a:r>
            <a:r>
              <a:rPr lang="en-US" sz="1100" dirty="0" smtClean="0"/>
              <a:t>24V AC</a:t>
            </a:r>
            <a:endParaRPr lang="ru-RU" sz="1100" dirty="0" smtClean="0"/>
          </a:p>
          <a:p>
            <a:pPr>
              <a:lnSpc>
                <a:spcPct val="150000"/>
              </a:lnSpc>
            </a:pPr>
            <a:r>
              <a:rPr lang="ru-RU" sz="1100" dirty="0" smtClean="0"/>
              <a:t>* Функция </a:t>
            </a:r>
            <a:r>
              <a:rPr lang="ru-RU" sz="1100" b="1" dirty="0" smtClean="0"/>
              <a:t>Лазерной подсветки </a:t>
            </a:r>
            <a:endParaRPr lang="en-US" sz="1100" b="1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11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4800" y="2438400"/>
            <a:ext cx="25202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1200" b="1" dirty="0" smtClean="0"/>
              <a:t>Камера разработана для использования на больших территориях, идеально подходит для мест массового скопления людей. Рекомендована к применению в программе «Безопасный город».</a:t>
            </a:r>
          </a:p>
          <a:p>
            <a:pPr>
              <a:lnSpc>
                <a:spcPct val="90000"/>
              </a:lnSpc>
            </a:pPr>
            <a:endParaRPr lang="zh-CN" altLang="en-US" sz="1200" b="1" dirty="0"/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94"/>
          <a:stretch>
            <a:fillRect/>
          </a:stretch>
        </p:blipFill>
        <p:spPr bwMode="auto">
          <a:xfrm flipH="1">
            <a:off x="838200" y="762000"/>
            <a:ext cx="10668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E:\2015市场部\新建文件夹\需要新增图片\IPC425\6颗灯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0" y="685800"/>
            <a:ext cx="914400" cy="14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85800"/>
            <a:ext cx="914400" cy="1524000"/>
          </a:xfrm>
          <a:prstGeom prst="rect">
            <a:avLst/>
          </a:prstGeom>
        </p:spPr>
      </p:pic>
      <p:sp>
        <p:nvSpPr>
          <p:cNvPr id="26" name="标题 9"/>
          <p:cNvSpPr txBox="1"/>
          <p:nvPr/>
        </p:nvSpPr>
        <p:spPr>
          <a:xfrm>
            <a:off x="6096000" y="2209800"/>
            <a:ext cx="2808312" cy="208485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ru-RU" altLang="zh-CN" sz="1200" b="1" dirty="0" smtClean="0">
                <a:latin typeface="+mn-lt"/>
              </a:rPr>
              <a:t>Благодаря стеклоочистителю камера идеально подходит для применения в сложных погодных условиях: дождь, пыль, грязь. Рекомендовано применять на автомобильных дорогах, железнодорожных путях, взлетно-посадочных полосах, на строительных площадках, в местах добычи полезных ископаемых, элеваторах и т.д.</a:t>
            </a:r>
            <a:endParaRPr lang="zh-CN" altLang="en-US" sz="1200" b="1" dirty="0"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24200" y="2438400"/>
            <a:ext cx="235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200" b="1" dirty="0" smtClean="0"/>
              <a:t>Камера обладает функцией </a:t>
            </a:r>
            <a:r>
              <a:rPr lang="ru-RU" sz="1200" b="1" dirty="0" smtClean="0"/>
              <a:t> </a:t>
            </a:r>
            <a:r>
              <a:rPr lang="en-US" sz="1200" b="1" dirty="0" err="1" smtClean="0"/>
              <a:t>StarLight</a:t>
            </a:r>
            <a:r>
              <a:rPr lang="ru-RU" altLang="zh-CN" sz="1200" b="1" dirty="0" smtClean="0"/>
              <a:t>. Может видеть при полной темноте используя свет от звездного неба. Камера применима на объектах пограничной службы, ФСИН (надзор за тюрьмами) и т.д.</a:t>
            </a:r>
            <a:endParaRPr lang="ru-RU" sz="1200" dirty="0"/>
          </a:p>
        </p:txBody>
      </p:sp>
      <p:sp>
        <p:nvSpPr>
          <p:cNvPr id="28" name="标题 9"/>
          <p:cNvSpPr txBox="1"/>
          <p:nvPr/>
        </p:nvSpPr>
        <p:spPr>
          <a:xfrm>
            <a:off x="3581400" y="228600"/>
            <a:ext cx="1523999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IP </a:t>
            </a:r>
            <a:r>
              <a:rPr lang="ru-RU" altLang="zh-CN" sz="2000" b="1" dirty="0" smtClean="0">
                <a:latin typeface="+mn-lt"/>
              </a:rPr>
              <a:t>камеры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971800" y="4114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943600" y="4114800"/>
            <a:ext cx="0" cy="2590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10675" y="2339585"/>
            <a:ext cx="3672408" cy="366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32</a:t>
            </a:r>
            <a:r>
              <a:rPr lang="ru-RU" sz="1200" dirty="0" smtClean="0"/>
              <a:t>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en-US" sz="1200" dirty="0"/>
              <a:t>8MP(4K), 6MP, 5MP, 4MP, 3MP, 1080p, UXGA, 960p, 720p, XGA, SVGA, D1, CIF, QCIF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</a:t>
            </a:r>
            <a:r>
              <a:rPr lang="ru-RU" sz="1200" dirty="0" smtClean="0"/>
              <a:t>5 / </a:t>
            </a:r>
            <a:r>
              <a:rPr lang="en-US" sz="1200" dirty="0" smtClean="0"/>
              <a:t>H.26</a:t>
            </a:r>
            <a:r>
              <a:rPr lang="ru-RU" sz="1200" dirty="0" smtClean="0"/>
              <a:t>4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4 SATA HDD до 6ТБ  каждый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</a:t>
            </a:r>
            <a:r>
              <a:rPr lang="ru-RU" sz="1200" dirty="0"/>
              <a:t> Встроенный </a:t>
            </a:r>
            <a:r>
              <a:rPr lang="en-US" sz="1200" dirty="0"/>
              <a:t>DHCP </a:t>
            </a:r>
            <a:r>
              <a:rPr lang="ru-RU" sz="1200" dirty="0"/>
              <a:t>сервер 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Поддерж</a:t>
            </a:r>
            <a:r>
              <a:rPr lang="ru-RU" sz="1200" dirty="0"/>
              <a:t>к</a:t>
            </a:r>
            <a:r>
              <a:rPr lang="ru-RU" sz="1200" dirty="0" smtClean="0"/>
              <a:t>а </a:t>
            </a:r>
            <a:r>
              <a:rPr lang="en-US" sz="1200" dirty="0" smtClean="0"/>
              <a:t>RAID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сетевых интерфейса RJ-45 10M/100/1000M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320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Горячее резервирование </a:t>
            </a:r>
            <a:r>
              <a:rPr lang="en-US" sz="1200" dirty="0" smtClean="0"/>
              <a:t>N+1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/>
              <a:t>* Поддержка </a:t>
            </a:r>
            <a:r>
              <a:rPr lang="en-US" sz="1200" dirty="0"/>
              <a:t>ONVIF, RTSP</a:t>
            </a:r>
            <a:endParaRPr lang="ru-RU" sz="1200" dirty="0"/>
          </a:p>
          <a:p>
            <a:pPr>
              <a:lnSpc>
                <a:spcPct val="150000"/>
              </a:lnSpc>
            </a:pPr>
            <a:endParaRPr lang="ru-RU" sz="1200" dirty="0"/>
          </a:p>
        </p:txBody>
      </p:sp>
      <p:sp>
        <p:nvSpPr>
          <p:cNvPr id="16" name="标题 9"/>
          <p:cNvSpPr txBox="1"/>
          <p:nvPr/>
        </p:nvSpPr>
        <p:spPr>
          <a:xfrm>
            <a:off x="1475656" y="1892829"/>
            <a:ext cx="158417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NVR1821-04032A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5724128" y="1892829"/>
            <a:ext cx="158417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NVR1821-0</a:t>
            </a:r>
            <a:r>
              <a:rPr lang="ru-RU" altLang="zh-CN" sz="1400" b="1" dirty="0" smtClean="0">
                <a:solidFill>
                  <a:srgbClr val="0070C0"/>
                </a:solidFill>
              </a:rPr>
              <a:t>8</a:t>
            </a:r>
            <a:r>
              <a:rPr lang="en-US" altLang="zh-CN" sz="1400" b="1" dirty="0" smtClean="0">
                <a:solidFill>
                  <a:srgbClr val="0070C0"/>
                </a:solidFill>
              </a:rPr>
              <a:t>032A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09800" y="5715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Дополнительные  опции</a:t>
            </a:r>
            <a:endParaRPr lang="ru-RU" sz="1400" dirty="0" smtClean="0"/>
          </a:p>
        </p:txBody>
      </p:sp>
      <p:sp>
        <p:nvSpPr>
          <p:cNvPr id="28" name="Прямоугольник 27"/>
          <p:cNvSpPr/>
          <p:nvPr/>
        </p:nvSpPr>
        <p:spPr>
          <a:xfrm>
            <a:off x="838200" y="6019800"/>
            <a:ext cx="7776864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Бесплатное программное обеспечение для ПК  (NVR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), поддерживает до 128 </a:t>
            </a:r>
            <a:r>
              <a:rPr lang="ru-RU" sz="1200" dirty="0" err="1" smtClean="0"/>
              <a:t>видеорегистраторов</a:t>
            </a:r>
            <a:endParaRPr lang="ru-RU" sz="12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200" dirty="0" smtClean="0"/>
              <a:t> Программа NVR </a:t>
            </a:r>
            <a:r>
              <a:rPr lang="ru-RU" sz="1200" dirty="0" err="1" smtClean="0"/>
              <a:t>Station</a:t>
            </a:r>
            <a:r>
              <a:rPr lang="ru-RU" sz="1200" dirty="0" smtClean="0"/>
              <a:t> поддерживает до 6 экранов (4 </a:t>
            </a:r>
            <a:r>
              <a:rPr lang="ru-RU" sz="1200" dirty="0" err="1" smtClean="0"/>
              <a:t>xПросмотр</a:t>
            </a:r>
            <a:r>
              <a:rPr lang="ru-RU" sz="1200" dirty="0" smtClean="0"/>
              <a:t>, 1 </a:t>
            </a:r>
            <a:r>
              <a:rPr lang="ru-RU" sz="1200" dirty="0" err="1" smtClean="0"/>
              <a:t>x</a:t>
            </a:r>
            <a:r>
              <a:rPr lang="ru-RU" sz="1200" dirty="0" smtClean="0"/>
              <a:t> E-карта, 1 </a:t>
            </a:r>
            <a:r>
              <a:rPr lang="ru-RU" sz="1200" dirty="0" err="1" smtClean="0"/>
              <a:t>x</a:t>
            </a:r>
            <a:r>
              <a:rPr lang="ru-RU" sz="1200" dirty="0" smtClean="0"/>
              <a:t> </a:t>
            </a:r>
            <a:r>
              <a:rPr lang="ru-RU" sz="1200" dirty="0" err="1" smtClean="0"/>
              <a:t>Видеостена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pic>
        <p:nvPicPr>
          <p:cNvPr id="10" name="Picture 2" descr="C:\Documents and Settings\Administrator\桌面\所有PS的图和拍照的图\整理给尤\NVR\NVR1821-16H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2198207" cy="72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Documents and Settings\Administrator\桌面\所有PS的图和拍照的图\整理给尤\NVR\NVR1821-16H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43000"/>
            <a:ext cx="2274021" cy="75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标题 9"/>
          <p:cNvSpPr txBox="1"/>
          <p:nvPr/>
        </p:nvSpPr>
        <p:spPr>
          <a:xfrm>
            <a:off x="4191000" y="228600"/>
            <a:ext cx="732655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NVR</a:t>
            </a:r>
            <a:endParaRPr lang="zh-CN" altLang="en-US" sz="2000" b="1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2339585"/>
            <a:ext cx="3672408" cy="338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32</a:t>
            </a:r>
            <a:r>
              <a:rPr lang="ru-RU" sz="1200" dirty="0" smtClean="0"/>
              <a:t> 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en-US" sz="1200" dirty="0"/>
              <a:t>8MP(4K), 6MP, 5MP, 4MP, 3MP, 1080p, UXGA, 960p, 720p, XGA, SVGA, D1, CIF, QCIF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Формат сжатия: </a:t>
            </a:r>
            <a:r>
              <a:rPr lang="en-US" sz="1200" dirty="0" smtClean="0"/>
              <a:t>H.26</a:t>
            </a:r>
            <a:r>
              <a:rPr lang="ru-RU" sz="1200" dirty="0" smtClean="0"/>
              <a:t>5 / </a:t>
            </a:r>
            <a:r>
              <a:rPr lang="en-US" sz="1200" dirty="0" smtClean="0"/>
              <a:t>H.26</a:t>
            </a:r>
            <a:r>
              <a:rPr lang="ru-RU" sz="1200" dirty="0" smtClean="0"/>
              <a:t>4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en-US" sz="1200" dirty="0"/>
              <a:t>8</a:t>
            </a:r>
            <a:r>
              <a:rPr lang="ru-RU" sz="1200" dirty="0" smtClean="0"/>
              <a:t> SATA HDD до 6ТБ  каждый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*</a:t>
            </a:r>
            <a:r>
              <a:rPr lang="ru-RU" sz="1200" dirty="0"/>
              <a:t> Встроенный </a:t>
            </a:r>
            <a:r>
              <a:rPr lang="en-US" sz="1200" dirty="0"/>
              <a:t>DHCP </a:t>
            </a:r>
            <a:r>
              <a:rPr lang="ru-RU" sz="1200" dirty="0"/>
              <a:t>сервер 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Поддерж</a:t>
            </a:r>
            <a:r>
              <a:rPr lang="ru-RU" sz="1200" dirty="0"/>
              <a:t>к</a:t>
            </a:r>
            <a:r>
              <a:rPr lang="ru-RU" sz="1200" dirty="0" smtClean="0"/>
              <a:t>а </a:t>
            </a:r>
            <a:r>
              <a:rPr lang="en-US" sz="1200" dirty="0" smtClean="0"/>
              <a:t>RAID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2 сетевых интерфейса RJ-45 10M/100/1000M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320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Независимый выход </a:t>
            </a:r>
            <a:r>
              <a:rPr lang="en-US" sz="1200" dirty="0" smtClean="0"/>
              <a:t>HDMI/VGA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Горячее резервирование </a:t>
            </a:r>
            <a:r>
              <a:rPr lang="en-US" sz="1200" dirty="0" smtClean="0"/>
              <a:t>N+1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Поддержка </a:t>
            </a:r>
            <a:r>
              <a:rPr lang="en-US" sz="1200" dirty="0" smtClean="0"/>
              <a:t>ONVIF</a:t>
            </a:r>
            <a:r>
              <a:rPr lang="en-US" sz="1200" dirty="0"/>
              <a:t>, </a:t>
            </a:r>
            <a:r>
              <a:rPr lang="en-US" sz="1200" dirty="0" smtClean="0"/>
              <a:t>RTSP</a:t>
            </a:r>
            <a:endParaRPr lang="ru-RU" sz="12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48200" y="2514600"/>
            <a:ext cx="0" cy="3124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3200400"/>
            <a:ext cx="29718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* </a:t>
            </a:r>
            <a:r>
              <a:rPr lang="en-US" sz="1100" dirty="0" smtClean="0"/>
              <a:t>6</a:t>
            </a:r>
            <a:r>
              <a:rPr lang="ru-RU" sz="1100" dirty="0" smtClean="0"/>
              <a:t>4 каналов</a:t>
            </a:r>
          </a:p>
          <a:p>
            <a:r>
              <a:rPr lang="en-US" sz="1100" dirty="0"/>
              <a:t>* </a:t>
            </a:r>
            <a:r>
              <a:rPr lang="ru-RU" sz="1100" dirty="0"/>
              <a:t>Входящая пропускная способность </a:t>
            </a:r>
            <a:r>
              <a:rPr lang="ru-RU" sz="1100" dirty="0" smtClean="0"/>
              <a:t>320 кбит/с</a:t>
            </a:r>
          </a:p>
          <a:p>
            <a:r>
              <a:rPr lang="en-US" sz="1100" dirty="0" smtClean="0"/>
              <a:t>* 8MP(4K), 6MP, 5MP, 4MP, 3MP, 1080p, UXGA, 960p, 720p, XGA, SVGA, D1, CIF, QCIF</a:t>
            </a:r>
          </a:p>
          <a:p>
            <a:r>
              <a:rPr lang="en-US" sz="1100" dirty="0" smtClean="0"/>
              <a:t>* </a:t>
            </a:r>
            <a:r>
              <a:rPr lang="ru-RU" sz="1100" dirty="0" smtClean="0"/>
              <a:t>Формат сжатия: </a:t>
            </a:r>
            <a:r>
              <a:rPr lang="en-US" sz="1100" dirty="0" smtClean="0"/>
              <a:t>H.26</a:t>
            </a:r>
            <a:r>
              <a:rPr lang="ru-RU" sz="1100" dirty="0" smtClean="0"/>
              <a:t>5/</a:t>
            </a:r>
            <a:r>
              <a:rPr lang="en-US" sz="1100" dirty="0"/>
              <a:t> </a:t>
            </a:r>
            <a:r>
              <a:rPr lang="en-US" sz="1100" dirty="0" smtClean="0"/>
              <a:t>H.26</a:t>
            </a:r>
            <a:r>
              <a:rPr lang="ru-RU" sz="1100" dirty="0" smtClean="0"/>
              <a:t>4</a:t>
            </a:r>
            <a:endParaRPr lang="en-US" sz="1100" dirty="0" smtClean="0"/>
          </a:p>
          <a:p>
            <a:r>
              <a:rPr lang="en-US" sz="1100" dirty="0" smtClean="0"/>
              <a:t>* </a:t>
            </a:r>
            <a:r>
              <a:rPr lang="ru-RU" sz="1100" dirty="0" smtClean="0"/>
              <a:t>8 SATA HDD до 6ТБ каждый</a:t>
            </a:r>
          </a:p>
          <a:p>
            <a:r>
              <a:rPr lang="ru-RU" sz="1100" dirty="0" smtClean="0"/>
              <a:t>* Поддержка </a:t>
            </a:r>
            <a:r>
              <a:rPr lang="en-US" sz="1100" dirty="0"/>
              <a:t>RAID</a:t>
            </a:r>
            <a:endParaRPr lang="ru-RU" sz="1100" dirty="0"/>
          </a:p>
          <a:p>
            <a:r>
              <a:rPr lang="ru-RU" sz="1100" dirty="0" smtClean="0"/>
              <a:t>* 2 сетевых интерфейса RJ-45 10M/100/1000M</a:t>
            </a:r>
          </a:p>
          <a:p>
            <a:r>
              <a:rPr lang="ru-RU" sz="1100" dirty="0" smtClean="0"/>
              <a:t>* Встроенный </a:t>
            </a:r>
            <a:r>
              <a:rPr lang="en-US" sz="1100" dirty="0"/>
              <a:t>DHCP </a:t>
            </a:r>
            <a:r>
              <a:rPr lang="ru-RU" sz="1100" dirty="0"/>
              <a:t>сервер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* Независимый выход </a:t>
            </a:r>
            <a:r>
              <a:rPr lang="en-US" sz="1100" dirty="0" smtClean="0"/>
              <a:t>HDMI/VGA</a:t>
            </a:r>
            <a:endParaRPr lang="ru-RU" sz="1100" dirty="0" smtClean="0"/>
          </a:p>
          <a:p>
            <a:r>
              <a:rPr lang="ru-RU" sz="1100" dirty="0" smtClean="0"/>
              <a:t>* Поддержка </a:t>
            </a:r>
            <a:r>
              <a:rPr lang="en-US" sz="1100" dirty="0"/>
              <a:t>ONVIF, RTSP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0400" y="3200400"/>
            <a:ext cx="26670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* 64 канала</a:t>
            </a:r>
          </a:p>
          <a:p>
            <a:r>
              <a:rPr lang="en-US" sz="1100" dirty="0"/>
              <a:t>* </a:t>
            </a:r>
            <a:r>
              <a:rPr lang="ru-RU" sz="1100" dirty="0"/>
              <a:t>Входящая пропускная способность </a:t>
            </a:r>
            <a:r>
              <a:rPr lang="ru-RU" sz="1100" dirty="0" smtClean="0"/>
              <a:t>320 </a:t>
            </a:r>
            <a:r>
              <a:rPr lang="ru-RU" sz="1100" dirty="0"/>
              <a:t>Мбит/с</a:t>
            </a:r>
          </a:p>
          <a:p>
            <a:r>
              <a:rPr lang="en-US" sz="1100" dirty="0" smtClean="0"/>
              <a:t>* 8MP(4K), 6MP, 5MP, 4MP, 3MP, 1080p, UXGA, 960p, 720p, XGA, SVGA, D1, CIF, QCIF</a:t>
            </a:r>
          </a:p>
          <a:p>
            <a:r>
              <a:rPr lang="en-US" sz="1100" dirty="0"/>
              <a:t>* </a:t>
            </a:r>
            <a:r>
              <a:rPr lang="ru-RU" sz="1100" dirty="0"/>
              <a:t>Формат сжатия: </a:t>
            </a:r>
            <a:r>
              <a:rPr lang="en-US" sz="1100" dirty="0"/>
              <a:t>H.26</a:t>
            </a:r>
            <a:r>
              <a:rPr lang="ru-RU" sz="1100" dirty="0"/>
              <a:t>5/</a:t>
            </a:r>
            <a:r>
              <a:rPr lang="en-US" sz="1100" dirty="0"/>
              <a:t> H.26</a:t>
            </a:r>
            <a:r>
              <a:rPr lang="ru-RU" sz="1100" dirty="0"/>
              <a:t>4</a:t>
            </a:r>
            <a:endParaRPr lang="en-US" sz="1100" dirty="0"/>
          </a:p>
          <a:p>
            <a:r>
              <a:rPr lang="en-US" sz="1100" dirty="0"/>
              <a:t>* </a:t>
            </a:r>
            <a:r>
              <a:rPr lang="ru-RU" sz="1100" dirty="0" smtClean="0"/>
              <a:t>16 </a:t>
            </a:r>
            <a:r>
              <a:rPr lang="ru-RU" sz="1100" dirty="0"/>
              <a:t>SATA HDD до </a:t>
            </a:r>
            <a:r>
              <a:rPr lang="ru-RU" sz="1100" dirty="0" smtClean="0"/>
              <a:t>6ТБ каждый</a:t>
            </a:r>
            <a:endParaRPr lang="ru-RU" sz="1100" dirty="0"/>
          </a:p>
          <a:p>
            <a:r>
              <a:rPr lang="ru-RU" sz="1100" dirty="0" smtClean="0"/>
              <a:t>* Поддержка </a:t>
            </a:r>
            <a:r>
              <a:rPr lang="en-US" sz="1100" dirty="0"/>
              <a:t>RAID</a:t>
            </a:r>
            <a:endParaRPr lang="ru-RU" sz="1100" dirty="0"/>
          </a:p>
          <a:p>
            <a:r>
              <a:rPr lang="ru-RU" sz="1100" dirty="0"/>
              <a:t>* 2 сетевых интерфейса RJ-45 10M/100/1000M</a:t>
            </a:r>
          </a:p>
          <a:p>
            <a:r>
              <a:rPr lang="ru-RU" sz="1100" dirty="0" smtClean="0"/>
              <a:t>* Встроенный </a:t>
            </a:r>
            <a:r>
              <a:rPr lang="en-US" sz="1100" dirty="0"/>
              <a:t>DHCP </a:t>
            </a:r>
            <a:r>
              <a:rPr lang="ru-RU" sz="1100" dirty="0"/>
              <a:t>сервер</a:t>
            </a:r>
            <a:br>
              <a:rPr lang="ru-RU" sz="1100" dirty="0"/>
            </a:br>
            <a:r>
              <a:rPr lang="ru-RU" sz="1100" dirty="0"/>
              <a:t>* Независимый выход </a:t>
            </a:r>
            <a:r>
              <a:rPr lang="en-US" sz="1100" dirty="0" smtClean="0"/>
              <a:t>HDMI/VGA</a:t>
            </a:r>
            <a:endParaRPr lang="ru-RU" sz="1100" dirty="0"/>
          </a:p>
          <a:p>
            <a:r>
              <a:rPr lang="ru-RU" sz="1100" dirty="0"/>
              <a:t>* Поддержка </a:t>
            </a:r>
            <a:r>
              <a:rPr lang="en-US" sz="1100" dirty="0"/>
              <a:t>ONVIF, RTSP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67400" y="3200400"/>
            <a:ext cx="29885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* 128 каналов</a:t>
            </a:r>
          </a:p>
          <a:p>
            <a:r>
              <a:rPr lang="en-US" sz="1100" dirty="0"/>
              <a:t>* </a:t>
            </a:r>
            <a:r>
              <a:rPr lang="ru-RU" sz="1100" dirty="0"/>
              <a:t>Входящая пропускная способность </a:t>
            </a:r>
            <a:r>
              <a:rPr lang="ru-RU" sz="1100" dirty="0" smtClean="0"/>
              <a:t>512 Мбит/с</a:t>
            </a:r>
          </a:p>
          <a:p>
            <a:r>
              <a:rPr lang="ru-RU" sz="1100" dirty="0" smtClean="0"/>
              <a:t>* </a:t>
            </a:r>
            <a:r>
              <a:rPr lang="en-US" sz="1100" dirty="0" smtClean="0"/>
              <a:t>3MP</a:t>
            </a:r>
            <a:r>
              <a:rPr lang="en-US" sz="1100" dirty="0"/>
              <a:t>, 1080p, UXGA, 960p, 720p, XGA, SVGA, D1, CIF, </a:t>
            </a:r>
            <a:r>
              <a:rPr lang="en-US" sz="1100" dirty="0" smtClean="0"/>
              <a:t>QCIF</a:t>
            </a:r>
            <a:endParaRPr lang="ru-RU" sz="1100" dirty="0" smtClean="0"/>
          </a:p>
          <a:p>
            <a:r>
              <a:rPr lang="en-US" sz="1100" dirty="0" smtClean="0"/>
              <a:t>* </a:t>
            </a:r>
            <a:r>
              <a:rPr lang="ru-RU" sz="1100" dirty="0" smtClean="0"/>
              <a:t>Формат сжатия: </a:t>
            </a:r>
            <a:r>
              <a:rPr lang="en-US" sz="1100" dirty="0" smtClean="0"/>
              <a:t>H.264</a:t>
            </a:r>
          </a:p>
          <a:p>
            <a:r>
              <a:rPr lang="en-US" sz="1100" dirty="0" smtClean="0"/>
              <a:t>* </a:t>
            </a:r>
            <a:r>
              <a:rPr lang="ru-RU" sz="1100" dirty="0" smtClean="0"/>
              <a:t>Встроенный </a:t>
            </a:r>
            <a:r>
              <a:rPr lang="en-US" sz="1100" dirty="0" smtClean="0"/>
              <a:t>DHCP </a:t>
            </a:r>
            <a:r>
              <a:rPr lang="ru-RU" sz="1100" dirty="0" smtClean="0"/>
              <a:t>сервер </a:t>
            </a:r>
            <a:br>
              <a:rPr lang="ru-RU" sz="1100" dirty="0" smtClean="0"/>
            </a:br>
            <a:r>
              <a:rPr lang="en-US" sz="1100" dirty="0" smtClean="0"/>
              <a:t>* </a:t>
            </a:r>
            <a:r>
              <a:rPr lang="ru-RU" sz="1100" dirty="0" smtClean="0"/>
              <a:t>16 SATA HDD до 6ТБ</a:t>
            </a:r>
          </a:p>
          <a:p>
            <a:r>
              <a:rPr lang="ru-RU" sz="1100" dirty="0"/>
              <a:t>* 2 сетевых интерфейса RJ-45 10M/100/1000M</a:t>
            </a:r>
          </a:p>
          <a:p>
            <a:r>
              <a:rPr lang="ru-RU" sz="1100" dirty="0"/>
              <a:t>* Встроенный </a:t>
            </a:r>
            <a:r>
              <a:rPr lang="en-US" sz="1100" dirty="0"/>
              <a:t>DHCP </a:t>
            </a:r>
            <a:r>
              <a:rPr lang="ru-RU" sz="1100" dirty="0"/>
              <a:t>сервер</a:t>
            </a:r>
            <a:br>
              <a:rPr lang="ru-RU" sz="1100" dirty="0"/>
            </a:br>
            <a:r>
              <a:rPr lang="ru-RU" sz="1100" dirty="0"/>
              <a:t>* Независимый выход </a:t>
            </a:r>
            <a:r>
              <a:rPr lang="en-US" sz="1100" dirty="0"/>
              <a:t>HDMI/VGA</a:t>
            </a:r>
            <a:endParaRPr lang="ru-RU" sz="1100" dirty="0"/>
          </a:p>
          <a:p>
            <a:r>
              <a:rPr lang="ru-RU" sz="1100" dirty="0" smtClean="0"/>
              <a:t>* Поддержка </a:t>
            </a:r>
            <a:r>
              <a:rPr lang="en-US" sz="1100" dirty="0"/>
              <a:t>ONVIF, </a:t>
            </a:r>
            <a:r>
              <a:rPr lang="en-US" sz="1100" dirty="0" smtClean="0"/>
              <a:t>RTSP</a:t>
            </a:r>
            <a:endParaRPr lang="ru-RU" sz="1100" dirty="0" smtClean="0"/>
          </a:p>
          <a:p>
            <a:endParaRPr lang="ru-RU" sz="1100" dirty="0"/>
          </a:p>
          <a:p>
            <a:endParaRPr lang="ru-RU" sz="1100" dirty="0"/>
          </a:p>
        </p:txBody>
      </p:sp>
      <p:sp>
        <p:nvSpPr>
          <p:cNvPr id="16" name="标题 9"/>
          <p:cNvSpPr txBox="1"/>
          <p:nvPr/>
        </p:nvSpPr>
        <p:spPr>
          <a:xfrm>
            <a:off x="6553200" y="1600200"/>
            <a:ext cx="1556792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NVR2881-128HD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标题 9"/>
          <p:cNvSpPr txBox="1"/>
          <p:nvPr/>
        </p:nvSpPr>
        <p:spPr>
          <a:xfrm>
            <a:off x="3657600" y="1600200"/>
            <a:ext cx="1537320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NVR2882-16064A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标题 9"/>
          <p:cNvSpPr txBox="1"/>
          <p:nvPr/>
        </p:nvSpPr>
        <p:spPr>
          <a:xfrm>
            <a:off x="457200" y="1600200"/>
            <a:ext cx="1661864" cy="609600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NVR2860E-08064A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33600" y="5638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/>
              <a:t>Дополнительные опции</a:t>
            </a:r>
            <a:endParaRPr lang="ru-RU" sz="1400" dirty="0" smtClean="0"/>
          </a:p>
        </p:txBody>
      </p:sp>
      <p:sp>
        <p:nvSpPr>
          <p:cNvPr id="28" name="Прямоугольник 27"/>
          <p:cNvSpPr/>
          <p:nvPr/>
        </p:nvSpPr>
        <p:spPr>
          <a:xfrm>
            <a:off x="1143000" y="5867400"/>
            <a:ext cx="7776864" cy="827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1100" dirty="0" smtClean="0"/>
              <a:t> Поддерживается внешний диск е-</a:t>
            </a:r>
            <a:r>
              <a:rPr lang="en-US" sz="1100" dirty="0" smtClean="0"/>
              <a:t>SATA</a:t>
            </a:r>
            <a:endParaRPr lang="ru-RU" sz="11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100" dirty="0" smtClean="0"/>
              <a:t> Бесплатное программное обеспечение для ПК  (NVR </a:t>
            </a:r>
            <a:r>
              <a:rPr lang="ru-RU" sz="1100" dirty="0" err="1" smtClean="0"/>
              <a:t>Station</a:t>
            </a:r>
            <a:r>
              <a:rPr lang="ru-RU" sz="1100" dirty="0" smtClean="0"/>
              <a:t>), поддерживает до 128 видеорегистраторов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100" dirty="0" smtClean="0"/>
              <a:t> Программа NVR </a:t>
            </a:r>
            <a:r>
              <a:rPr lang="ru-RU" sz="1100" dirty="0" err="1" smtClean="0"/>
              <a:t>Station</a:t>
            </a:r>
            <a:r>
              <a:rPr lang="ru-RU" sz="1100" dirty="0" smtClean="0"/>
              <a:t> поддерживает до 6 экранов (4 </a:t>
            </a:r>
            <a:r>
              <a:rPr lang="ru-RU" sz="1100" dirty="0" err="1" smtClean="0"/>
              <a:t>xПросмотр</a:t>
            </a:r>
            <a:r>
              <a:rPr lang="ru-RU" sz="1100" dirty="0" smtClean="0"/>
              <a:t>, 1 x E-карта, 1 x Видеостена)</a:t>
            </a:r>
            <a:endParaRPr lang="ru-RU" sz="1100" dirty="0"/>
          </a:p>
        </p:txBody>
      </p:sp>
      <p:pic>
        <p:nvPicPr>
          <p:cNvPr id="19" name="图片 3" descr="D:\01 NVR营销\000 NVR产品\新造型\改进后的效果图\效果图\nvr-1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1981200" cy="9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 descr="NVR2880 正面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29000" y="762000"/>
            <a:ext cx="19812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1" descr="NVR2880 正面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248400" y="762000"/>
            <a:ext cx="1981200" cy="82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28600" y="2057400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/>
              <a:t>NVR  </a:t>
            </a:r>
            <a:r>
              <a:rPr lang="ru-RU" altLang="zh-CN" sz="1200" b="1" dirty="0" smtClean="0"/>
              <a:t>обладает функцией «Горячая замена». В случае выхода из строя жесткого диска можно без труда его заменить без выключения регистратора.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00400" y="2057400"/>
            <a:ext cx="25740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200" b="1" dirty="0" smtClean="0"/>
              <a:t>NVR </a:t>
            </a:r>
            <a:r>
              <a:rPr lang="ru-RU" altLang="zh-CN" sz="1200" b="1" dirty="0" smtClean="0"/>
              <a:t>позволяет управлять большим количеством камер (64) и обладает большим объемом для хранения данных </a:t>
            </a:r>
            <a:endParaRPr lang="zh-CN" altLang="en-US" sz="1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19800" y="2057400"/>
            <a:ext cx="25740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200" b="1" dirty="0" smtClean="0"/>
              <a:t>NVR </a:t>
            </a:r>
            <a:r>
              <a:rPr lang="ru-RU" altLang="zh-CN" sz="1200" b="1" dirty="0" smtClean="0"/>
              <a:t>позволяет управлять большим количеством камер (128) и обладает большим объемом для хранения данных!</a:t>
            </a:r>
            <a:endParaRPr lang="zh-CN" altLang="en-US" sz="4400" b="1" dirty="0"/>
          </a:p>
        </p:txBody>
      </p:sp>
      <p:sp>
        <p:nvSpPr>
          <p:cNvPr id="26" name="标题 9"/>
          <p:cNvSpPr txBox="1"/>
          <p:nvPr/>
        </p:nvSpPr>
        <p:spPr>
          <a:xfrm>
            <a:off x="3962400" y="152400"/>
            <a:ext cx="648072" cy="576111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2000" b="1" dirty="0" smtClean="0">
                <a:latin typeface="+mn-lt"/>
              </a:rPr>
              <a:t>NVR</a:t>
            </a:r>
            <a:endParaRPr lang="zh-CN" altLang="en-US" sz="2000" b="1" dirty="0">
              <a:latin typeface="+mn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124200" y="3276600"/>
            <a:ext cx="0" cy="2286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791200" y="3276600"/>
            <a:ext cx="0" cy="2286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724400" y="3886200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1000 </a:t>
            </a:r>
            <a:r>
              <a:rPr lang="ru-RU" sz="1200" dirty="0" smtClean="0"/>
              <a:t>каналов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</a:t>
            </a:r>
            <a:r>
              <a:rPr lang="ru-RU" sz="1200" dirty="0" smtClean="0"/>
              <a:t> 8 уровней каскадирования (до 20000 каналов)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</a:t>
            </a:r>
            <a:r>
              <a:rPr lang="ru-RU" sz="1200" dirty="0" smtClean="0"/>
              <a:t> До 300 одновременных пользователей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it-IT" sz="1200" dirty="0" smtClean="0"/>
              <a:t>IP SAN (iSCSI), до 31 x  IP SAN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2 сетевых </a:t>
            </a:r>
            <a:r>
              <a:rPr lang="ru-RU" sz="1200" dirty="0"/>
              <a:t>гигабитных порта </a:t>
            </a:r>
            <a:r>
              <a:rPr lang="ru-RU" sz="1200" dirty="0" err="1" smtClean="0"/>
              <a:t>Ethernet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</a:t>
            </a:r>
            <a:r>
              <a:rPr lang="ru-RU" sz="1200" dirty="0" smtClean="0"/>
              <a:t> Входящая пропускная способность 640 Мбит/с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Бесплатное клиентское приложение (CU </a:t>
            </a:r>
            <a:r>
              <a:rPr lang="ru-RU" sz="1200" dirty="0" err="1" smtClean="0"/>
              <a:t>client</a:t>
            </a:r>
            <a:r>
              <a:rPr lang="ru-RU" sz="1200" dirty="0" smtClean="0"/>
              <a:t>)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Поддерживается внешний диск е-</a:t>
            </a:r>
            <a:r>
              <a:rPr lang="en-US" sz="1200" dirty="0" smtClean="0"/>
              <a:t>SATA</a:t>
            </a:r>
            <a:endParaRPr lang="ru-RU" sz="1200" dirty="0" smtClean="0"/>
          </a:p>
        </p:txBody>
      </p:sp>
      <p:sp>
        <p:nvSpPr>
          <p:cNvPr id="16" name="标题 9"/>
          <p:cNvSpPr txBox="1"/>
          <p:nvPr/>
        </p:nvSpPr>
        <p:spPr>
          <a:xfrm>
            <a:off x="3657600" y="2286000"/>
            <a:ext cx="158417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KDM2801H-M-G2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3429000" cy="12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76400" y="304800"/>
            <a:ext cx="535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2000" b="1" dirty="0" smtClean="0"/>
              <a:t>Аппаратно-программный комплекс «</a:t>
            </a:r>
            <a:r>
              <a:rPr lang="en-US" altLang="zh-CN" sz="2000" b="1" dirty="0" smtClean="0"/>
              <a:t>Phoenix</a:t>
            </a:r>
            <a:r>
              <a:rPr lang="ru-RU" altLang="zh-CN" sz="2000" b="1" dirty="0" smtClean="0"/>
              <a:t>»</a:t>
            </a:r>
            <a:endParaRPr lang="zh-CN" altLang="en-US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5800" y="2819400"/>
            <a:ext cx="792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 b="1" dirty="0" smtClean="0"/>
              <a:t>АПК «</a:t>
            </a:r>
            <a:r>
              <a:rPr lang="en-US" altLang="zh-CN" sz="1400" b="1" dirty="0" smtClean="0"/>
              <a:t>Phoenix</a:t>
            </a:r>
            <a:r>
              <a:rPr lang="ru-RU" altLang="zh-CN" sz="1400" b="1" dirty="0" smtClean="0"/>
              <a:t>»  позволяет объединить все устройства </a:t>
            </a:r>
            <a:r>
              <a:rPr lang="en-US" altLang="zh-CN" sz="1400" b="1" dirty="0" err="1" smtClean="0"/>
              <a:t>Kedacom</a:t>
            </a:r>
            <a:r>
              <a:rPr lang="en-US" altLang="zh-CN" sz="1400" b="1" dirty="0" smtClean="0"/>
              <a:t> </a:t>
            </a:r>
            <a:r>
              <a:rPr lang="ru-RU" altLang="zh-CN" sz="1400" b="1" dirty="0" smtClean="0"/>
              <a:t>в единую систему. Обладает широкими функциональными возможностями. Позволяет не использовать дополнительные программные обеспечения.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505200"/>
            <a:ext cx="2743200" cy="36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 smtClean="0"/>
              <a:t>Спецификация и функционал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3903345"/>
            <a:ext cx="4191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</a:t>
            </a:r>
            <a:r>
              <a:rPr lang="ru-RU" altLang="zh-CN" sz="1200" dirty="0" err="1" smtClean="0">
                <a:latin typeface="Calibri" panose="020F0502020204030204" pitchFamily="34" charset="0"/>
                <a:ea typeface="微软雅黑" pitchFamily="34" charset="-122"/>
              </a:rPr>
              <a:t>Он-лайн</a:t>
            </a: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  просмотр устройств</a:t>
            </a: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Управление записью потоков</a:t>
            </a: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Отслеживание тревожных оповещений</a:t>
            </a: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Соединение с </a:t>
            </a:r>
            <a:r>
              <a:rPr lang="ru-RU" altLang="zh-CN" sz="1200" dirty="0" err="1" smtClean="0">
                <a:latin typeface="Calibri" panose="020F0502020204030204" pitchFamily="34" charset="0"/>
                <a:ea typeface="微软雅黑" pitchFamily="34" charset="-122"/>
              </a:rPr>
              <a:t>видеостеной</a:t>
            </a: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 (</a:t>
            </a:r>
            <a:r>
              <a:rPr lang="en-US" altLang="zh-CN" sz="1200" dirty="0" smtClean="0">
                <a:latin typeface="Calibri" panose="020F0502020204030204" pitchFamily="34" charset="0"/>
                <a:ea typeface="微软雅黑" pitchFamily="34" charset="-122"/>
              </a:rPr>
              <a:t>TV-Wall)</a:t>
            </a: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Управление всеми устройствами</a:t>
            </a: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Управление пользователями</a:t>
            </a:r>
            <a:endParaRPr lang="zh-CN" altLang="en-US" sz="1200" dirty="0" smtClean="0">
              <a:latin typeface="Calibri" panose="020F0502020204030204" pitchFamily="34" charset="0"/>
              <a:ea typeface="微软雅黑" pitchFamily="34" charset="-122"/>
            </a:endParaRP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Ведение журнала работ</a:t>
            </a:r>
            <a:endParaRPr lang="zh-CN" altLang="en-US" sz="1200" dirty="0" smtClean="0">
              <a:latin typeface="Calibri" panose="020F0502020204030204" pitchFamily="34" charset="0"/>
              <a:ea typeface="微软雅黑" pitchFamily="34" charset="-122"/>
            </a:endParaRPr>
          </a:p>
          <a:p>
            <a:pPr defTabSz="764128">
              <a:lnSpc>
                <a:spcPct val="150000"/>
              </a:lnSpc>
              <a:defRPr/>
            </a:pPr>
            <a:r>
              <a:rPr lang="ru-RU" altLang="zh-CN" sz="1200" dirty="0" smtClean="0">
                <a:latin typeface="Calibri" panose="020F0502020204030204" pitchFamily="34" charset="0"/>
                <a:ea typeface="微软雅黑" pitchFamily="34" charset="-122"/>
              </a:rPr>
              <a:t>* 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GPS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-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</a:t>
            </a:r>
            <a:r>
              <a:rPr lang="ru-RU" altLang="zh-CN" sz="1200" kern="100" dirty="0" err="1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трекинг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</a:t>
            </a:r>
            <a:endParaRPr lang="zh-CN" altLang="en-US" sz="1200" dirty="0" smtClean="0">
              <a:latin typeface="Calibri" panose="020F0502020204030204" pitchFamily="34" charset="0"/>
              <a:ea typeface="微软雅黑" pitchFamily="34" charset="-122"/>
            </a:endParaRPr>
          </a:p>
          <a:p>
            <a:pPr algn="ctr" defTabSz="764128">
              <a:defRPr/>
            </a:pPr>
            <a:endParaRPr lang="zh-CN" altLang="en-US" sz="1400" dirty="0" smtClean="0">
              <a:latin typeface="Calibri" panose="020F0502020204030204" pitchFamily="34" charset="0"/>
              <a:ea typeface="微软雅黑" pitchFamily="34" charset="-122"/>
            </a:endParaRPr>
          </a:p>
          <a:p>
            <a:pPr algn="ctr" defTabSz="764128">
              <a:defRPr/>
            </a:pPr>
            <a:endParaRPr lang="zh-CN" altLang="en-US" sz="1400" dirty="0" smtClean="0">
              <a:latin typeface="Calibri" panose="020F0502020204030204" pitchFamily="34" charset="0"/>
              <a:ea typeface="微软雅黑" pitchFamily="34" charset="-122"/>
            </a:endParaRPr>
          </a:p>
          <a:p>
            <a:pPr algn="ctr" defTabSz="764128">
              <a:defRPr/>
            </a:pPr>
            <a:endParaRPr lang="zh-CN" altLang="en-US" sz="1400" dirty="0">
              <a:latin typeface="Calibri" panose="020F0502020204030204" pitchFamily="34" charset="0"/>
              <a:ea typeface="微软雅黑" pitchFamily="34" charset="-12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14800" y="3962400"/>
            <a:ext cx="0" cy="21336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>
            <a:off x="228600" y="838200"/>
            <a:ext cx="8732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АПК «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Phoenix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» - это платформа для систем видеонаблюдения  на базе сервера </a:t>
            </a:r>
            <a:r>
              <a:rPr lang="en-US" altLang="zh-CN" sz="1200" dirty="0" smtClean="0"/>
              <a:t>KDM2801H-M-G2</a:t>
            </a:r>
            <a:r>
              <a:rPr lang="ru-RU" altLang="zh-CN" sz="1200" dirty="0" smtClean="0"/>
              <a:t> 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с программным обеспечением «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Phoenix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», а также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стационарными устройствами видеонаблюдения (камеры, регистраторы)  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KEDACOM 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и сторонних производителей по протоколу 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ONVIF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, позволяющая формировать  масштабируемое решение централизованного видеонаблюдения на объектах.</a:t>
            </a:r>
          </a:p>
          <a:p>
            <a:pPr algn="just"/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Компоненты  могут быть подключены к платформе АПК «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Phoenix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»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находящегося в ситуационном центре по сетям 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3G/4G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, </a:t>
            </a:r>
            <a:r>
              <a:rPr lang="en-US" altLang="zh-CN" sz="1200" kern="100" dirty="0" err="1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WiFi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для потоковой передачи видео в реальном времени, двухсторонней связи, просмотра архива, </a:t>
            </a:r>
            <a:r>
              <a:rPr lang="en-US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GPS 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- </a:t>
            </a:r>
            <a:r>
              <a:rPr lang="ru-RU" altLang="zh-CN" sz="1200" kern="100" dirty="0" err="1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трекинг</a:t>
            </a:r>
            <a:r>
              <a:rPr lang="ru-RU" altLang="zh-CN" sz="1200" kern="100" dirty="0" smtClean="0">
                <a:uFill>
                  <a:solidFill>
                    <a:srgbClr val="000000"/>
                  </a:solidFill>
                </a:uFill>
                <a:cs typeface="Arial Unicode MS" panose="020B0604020202020204" pitchFamily="34" charset="-122"/>
              </a:rPr>
              <a:t> в реальном времени и многое другое.</a:t>
            </a:r>
            <a:endParaRPr lang="zh-CN" altLang="zh-CN" sz="1200" kern="100" dirty="0">
              <a:uFill>
                <a:solidFill>
                  <a:srgbClr val="000000"/>
                </a:solidFill>
              </a:uFill>
              <a:cs typeface="Arial Unicode MS" panose="020B0604020202020204" pitchFamily="34" charset="-122"/>
            </a:endParaRPr>
          </a:p>
        </p:txBody>
      </p:sp>
      <p:sp>
        <p:nvSpPr>
          <p:cNvPr id="6" name="object 16"/>
          <p:cNvSpPr/>
          <p:nvPr/>
        </p:nvSpPr>
        <p:spPr>
          <a:xfrm>
            <a:off x="1828800" y="4800600"/>
            <a:ext cx="794373" cy="271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7"/>
          <p:cNvSpPr/>
          <p:nvPr/>
        </p:nvSpPr>
        <p:spPr>
          <a:xfrm>
            <a:off x="4191000" y="5486400"/>
            <a:ext cx="304367" cy="872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3"/>
          <p:cNvSpPr/>
          <p:nvPr/>
        </p:nvSpPr>
        <p:spPr>
          <a:xfrm>
            <a:off x="7086600" y="5486400"/>
            <a:ext cx="151991" cy="224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38"/>
          <p:cNvSpPr txBox="1"/>
          <p:nvPr/>
        </p:nvSpPr>
        <p:spPr>
          <a:xfrm>
            <a:off x="7162800" y="6324600"/>
            <a:ext cx="1116276" cy="3299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spc="-50" dirty="0" smtClean="0">
                <a:latin typeface="Microsoft YaHei"/>
                <a:cs typeface="Microsoft YaHei"/>
              </a:rPr>
              <a:t>Автомобильные видеорегистраторы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10" name="object 39"/>
          <p:cNvSpPr txBox="1"/>
          <p:nvPr/>
        </p:nvSpPr>
        <p:spPr>
          <a:xfrm>
            <a:off x="1295400" y="3505200"/>
            <a:ext cx="358012" cy="1697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-5" dirty="0">
                <a:latin typeface="Microsoft YaHei"/>
                <a:cs typeface="Microsoft YaHei"/>
              </a:rPr>
              <a:t>СХД</a:t>
            </a:r>
            <a:endParaRPr sz="800" spc="-5" dirty="0">
              <a:latin typeface="Microsoft YaHei"/>
              <a:cs typeface="Microsoft YaHei"/>
            </a:endParaRPr>
          </a:p>
        </p:txBody>
      </p:sp>
      <p:sp>
        <p:nvSpPr>
          <p:cNvPr id="11" name="object 40"/>
          <p:cNvSpPr txBox="1"/>
          <p:nvPr/>
        </p:nvSpPr>
        <p:spPr>
          <a:xfrm>
            <a:off x="4343400" y="3276600"/>
            <a:ext cx="741991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dirty="0" smtClean="0">
                <a:latin typeface="Microsoft YaHei"/>
                <a:cs typeface="Microsoft YaHei"/>
              </a:rPr>
              <a:t>Платформа АПК «</a:t>
            </a:r>
            <a:r>
              <a:rPr lang="en-US" sz="800" dirty="0" smtClean="0">
                <a:latin typeface="Microsoft YaHei"/>
                <a:cs typeface="Microsoft YaHei"/>
              </a:rPr>
              <a:t>Phoenix</a:t>
            </a:r>
            <a:r>
              <a:rPr lang="ru-RU" sz="800" dirty="0" smtClean="0">
                <a:latin typeface="Microsoft YaHei"/>
                <a:cs typeface="Microsoft YaHei"/>
              </a:rPr>
              <a:t>»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12" name="object 41"/>
          <p:cNvSpPr txBox="1"/>
          <p:nvPr/>
        </p:nvSpPr>
        <p:spPr>
          <a:xfrm>
            <a:off x="7391400" y="3505200"/>
            <a:ext cx="762000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800" dirty="0" smtClean="0">
                <a:latin typeface="Microsoft YaHei"/>
                <a:cs typeface="Microsoft YaHei"/>
              </a:rPr>
              <a:t>Контроллер видеостены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13" name="object 42"/>
          <p:cNvSpPr txBox="1"/>
          <p:nvPr/>
        </p:nvSpPr>
        <p:spPr>
          <a:xfrm>
            <a:off x="7391400" y="2667000"/>
            <a:ext cx="741500" cy="1697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15" dirty="0" smtClean="0">
                <a:latin typeface="Microsoft YaHei"/>
                <a:cs typeface="Microsoft YaHei"/>
              </a:rPr>
              <a:t>Видеостена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14" name="object 43"/>
          <p:cNvSpPr txBox="1"/>
          <p:nvPr/>
        </p:nvSpPr>
        <p:spPr>
          <a:xfrm>
            <a:off x="1143000" y="2667000"/>
            <a:ext cx="533400" cy="152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-5" dirty="0" smtClean="0">
                <a:latin typeface="Microsoft YaHei"/>
                <a:cs typeface="Microsoft YaHei"/>
              </a:rPr>
              <a:t>Оператор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15" name="object 46"/>
          <p:cNvSpPr/>
          <p:nvPr/>
        </p:nvSpPr>
        <p:spPr>
          <a:xfrm rot="21317852">
            <a:off x="3062221" y="5062601"/>
            <a:ext cx="830487" cy="381039"/>
          </a:xfrm>
          <a:custGeom>
            <a:avLst/>
            <a:gdLst/>
            <a:ahLst/>
            <a:cxnLst/>
            <a:rect l="l" t="t" r="r" b="b"/>
            <a:pathLst>
              <a:path w="739457" h="267970">
                <a:moveTo>
                  <a:pt x="739457" y="0"/>
                </a:moveTo>
                <a:lnTo>
                  <a:pt x="332828" y="80340"/>
                </a:lnTo>
                <a:lnTo>
                  <a:pt x="390791" y="166065"/>
                </a:lnTo>
                <a:lnTo>
                  <a:pt x="0" y="267970"/>
                </a:lnTo>
                <a:lnTo>
                  <a:pt x="495185" y="171602"/>
                </a:lnTo>
                <a:lnTo>
                  <a:pt x="444004" y="90208"/>
                </a:lnTo>
                <a:lnTo>
                  <a:pt x="739457" y="0"/>
                </a:lnTo>
                <a:close/>
              </a:path>
            </a:pathLst>
          </a:custGeom>
          <a:solidFill>
            <a:srgbClr val="0F57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47"/>
          <p:cNvSpPr/>
          <p:nvPr/>
        </p:nvSpPr>
        <p:spPr>
          <a:xfrm>
            <a:off x="5029200" y="5181600"/>
            <a:ext cx="579180" cy="360885"/>
          </a:xfrm>
          <a:custGeom>
            <a:avLst/>
            <a:gdLst/>
            <a:ahLst/>
            <a:cxnLst/>
            <a:rect l="l" t="t" r="r" b="b"/>
            <a:pathLst>
              <a:path w="515696" h="253796">
                <a:moveTo>
                  <a:pt x="515696" y="0"/>
                </a:moveTo>
                <a:lnTo>
                  <a:pt x="207898" y="95402"/>
                </a:lnTo>
                <a:lnTo>
                  <a:pt x="258292" y="156603"/>
                </a:lnTo>
                <a:lnTo>
                  <a:pt x="0" y="253796"/>
                </a:lnTo>
                <a:lnTo>
                  <a:pt x="339293" y="152996"/>
                </a:lnTo>
                <a:lnTo>
                  <a:pt x="295198" y="97205"/>
                </a:lnTo>
                <a:lnTo>
                  <a:pt x="515696" y="0"/>
                </a:lnTo>
                <a:close/>
              </a:path>
            </a:pathLst>
          </a:custGeom>
          <a:solidFill>
            <a:srgbClr val="0F57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55"/>
          <p:cNvSpPr/>
          <p:nvPr/>
        </p:nvSpPr>
        <p:spPr>
          <a:xfrm>
            <a:off x="1219200" y="2895600"/>
            <a:ext cx="385179" cy="526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56"/>
          <p:cNvSpPr/>
          <p:nvPr/>
        </p:nvSpPr>
        <p:spPr>
          <a:xfrm>
            <a:off x="7239000" y="3657600"/>
            <a:ext cx="901619" cy="470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7"/>
          <p:cNvSpPr/>
          <p:nvPr/>
        </p:nvSpPr>
        <p:spPr>
          <a:xfrm>
            <a:off x="4267200" y="3733800"/>
            <a:ext cx="887484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58"/>
          <p:cNvSpPr/>
          <p:nvPr/>
        </p:nvSpPr>
        <p:spPr>
          <a:xfrm>
            <a:off x="1066800" y="3657600"/>
            <a:ext cx="700816" cy="3977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59"/>
          <p:cNvSpPr/>
          <p:nvPr/>
        </p:nvSpPr>
        <p:spPr>
          <a:xfrm>
            <a:off x="7391400" y="2819400"/>
            <a:ext cx="614559" cy="6986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60"/>
          <p:cNvSpPr/>
          <p:nvPr/>
        </p:nvSpPr>
        <p:spPr>
          <a:xfrm>
            <a:off x="1066800" y="4114800"/>
            <a:ext cx="7010400" cy="45719"/>
          </a:xfrm>
          <a:custGeom>
            <a:avLst/>
            <a:gdLst/>
            <a:ahLst/>
            <a:cxnLst/>
            <a:rect l="l" t="t" r="r" b="b"/>
            <a:pathLst>
              <a:path w="3556800" h="60198">
                <a:moveTo>
                  <a:pt x="3556800" y="0"/>
                </a:moveTo>
                <a:lnTo>
                  <a:pt x="0" y="0"/>
                </a:lnTo>
                <a:lnTo>
                  <a:pt x="0" y="60198"/>
                </a:lnTo>
                <a:lnTo>
                  <a:pt x="3556800" y="60198"/>
                </a:lnTo>
                <a:lnTo>
                  <a:pt x="3556800" y="0"/>
                </a:lnTo>
                <a:close/>
              </a:path>
            </a:pathLst>
          </a:custGeom>
          <a:solidFill>
            <a:srgbClr val="498AC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62"/>
          <p:cNvSpPr/>
          <p:nvPr/>
        </p:nvSpPr>
        <p:spPr>
          <a:xfrm>
            <a:off x="990600" y="4495800"/>
            <a:ext cx="649613" cy="470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63"/>
          <p:cNvSpPr/>
          <p:nvPr/>
        </p:nvSpPr>
        <p:spPr>
          <a:xfrm>
            <a:off x="990600" y="4876800"/>
            <a:ext cx="649613" cy="470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64"/>
          <p:cNvSpPr/>
          <p:nvPr/>
        </p:nvSpPr>
        <p:spPr>
          <a:xfrm>
            <a:off x="4038600" y="4343400"/>
            <a:ext cx="1152298" cy="7887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65"/>
          <p:cNvSpPr txBox="1"/>
          <p:nvPr/>
        </p:nvSpPr>
        <p:spPr>
          <a:xfrm>
            <a:off x="4343400" y="4648200"/>
            <a:ext cx="762000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900" b="1" spc="10" dirty="0" smtClean="0">
                <a:solidFill>
                  <a:srgbClr val="FFFFFF"/>
                </a:solidFill>
                <a:latin typeface="Microsoft YaHei"/>
                <a:cs typeface="Microsoft YaHei"/>
              </a:rPr>
              <a:t>Сеть  </a:t>
            </a:r>
            <a:r>
              <a:rPr lang="en-US" sz="900" b="1" spc="10" dirty="0" smtClean="0">
                <a:solidFill>
                  <a:srgbClr val="FFFFFF"/>
                </a:solidFill>
                <a:latin typeface="Microsoft YaHei"/>
                <a:cs typeface="Microsoft YaHei"/>
              </a:rPr>
              <a:t>WAN</a:t>
            </a:r>
            <a:endParaRPr sz="900" b="1" dirty="0">
              <a:latin typeface="Microsoft YaHei"/>
              <a:cs typeface="Microsoft YaHei"/>
            </a:endParaRPr>
          </a:p>
        </p:txBody>
      </p:sp>
      <p:pic>
        <p:nvPicPr>
          <p:cNvPr id="29" name="图片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15000"/>
            <a:ext cx="61371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1" descr="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95800" y="5638800"/>
            <a:ext cx="381000" cy="520188"/>
          </a:xfrm>
          <a:prstGeom prst="rect">
            <a:avLst/>
          </a:prstGeom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204591">
            <a:off x="4793474" y="5434238"/>
            <a:ext cx="176530" cy="2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Группа 32"/>
          <p:cNvGrpSpPr/>
          <p:nvPr/>
        </p:nvGrpSpPr>
        <p:grpSpPr>
          <a:xfrm>
            <a:off x="5715000" y="5105400"/>
            <a:ext cx="629988" cy="1288701"/>
            <a:chOff x="5038880" y="3270698"/>
            <a:chExt cx="629988" cy="966526"/>
          </a:xfrm>
        </p:grpSpPr>
        <p:sp>
          <p:nvSpPr>
            <p:cNvPr id="33" name="object 21"/>
            <p:cNvSpPr/>
            <p:nvPr/>
          </p:nvSpPr>
          <p:spPr>
            <a:xfrm>
              <a:off x="5038880" y="3270698"/>
              <a:ext cx="594841" cy="96652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dirty="0" smtClean="0"/>
                <a:t>4G</a:t>
              </a:r>
              <a:endParaRPr dirty="0"/>
            </a:p>
          </p:txBody>
        </p:sp>
        <p:pic>
          <p:nvPicPr>
            <p:cNvPr id="34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204591">
              <a:off x="5492338" y="3276833"/>
              <a:ext cx="176530" cy="21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2204591" flipH="1" flipV="1">
              <a:off x="5038880" y="3293709"/>
              <a:ext cx="161470" cy="198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object 16"/>
          <p:cNvSpPr/>
          <p:nvPr/>
        </p:nvSpPr>
        <p:spPr>
          <a:xfrm>
            <a:off x="1828800" y="6019800"/>
            <a:ext cx="794373" cy="271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62"/>
          <p:cNvSpPr/>
          <p:nvPr/>
        </p:nvSpPr>
        <p:spPr>
          <a:xfrm>
            <a:off x="990600" y="6172200"/>
            <a:ext cx="649613" cy="470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62"/>
          <p:cNvSpPr/>
          <p:nvPr/>
        </p:nvSpPr>
        <p:spPr>
          <a:xfrm>
            <a:off x="990600" y="5791200"/>
            <a:ext cx="649613" cy="470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35"/>
          <p:cNvSpPr txBox="1"/>
          <p:nvPr/>
        </p:nvSpPr>
        <p:spPr>
          <a:xfrm>
            <a:off x="914400" y="5486400"/>
            <a:ext cx="838200" cy="76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spc="-5" dirty="0" smtClean="0">
                <a:latin typeface="Microsoft YaHei"/>
                <a:cs typeface="Microsoft YaHei"/>
              </a:rPr>
              <a:t>Стационарные камеры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41" name="object 36"/>
          <p:cNvSpPr txBox="1"/>
          <p:nvPr/>
        </p:nvSpPr>
        <p:spPr>
          <a:xfrm>
            <a:off x="1676400" y="6346256"/>
            <a:ext cx="1163535" cy="5117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dirty="0" smtClean="0">
                <a:latin typeface="Microsoft YaHei"/>
                <a:cs typeface="Microsoft YaHei"/>
              </a:rPr>
              <a:t>Стационарные видеорегистраторы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43" name="object 16"/>
          <p:cNvSpPr/>
          <p:nvPr/>
        </p:nvSpPr>
        <p:spPr>
          <a:xfrm>
            <a:off x="1828800" y="5410200"/>
            <a:ext cx="794373" cy="271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9"/>
          <p:cNvSpPr/>
          <p:nvPr/>
        </p:nvSpPr>
        <p:spPr>
          <a:xfrm rot="21053861">
            <a:off x="6505593" y="5141130"/>
            <a:ext cx="483549" cy="399976"/>
          </a:xfrm>
          <a:custGeom>
            <a:avLst/>
            <a:gdLst/>
            <a:ahLst/>
            <a:cxnLst/>
            <a:rect l="l" t="t" r="r" b="b"/>
            <a:pathLst>
              <a:path w="362699" h="227698">
                <a:moveTo>
                  <a:pt x="224831" y="103847"/>
                </a:moveTo>
                <a:lnTo>
                  <a:pt x="200494" y="103847"/>
                </a:lnTo>
                <a:lnTo>
                  <a:pt x="362699" y="227698"/>
                </a:lnTo>
                <a:lnTo>
                  <a:pt x="224831" y="103847"/>
                </a:lnTo>
                <a:close/>
              </a:path>
              <a:path w="362699" h="227698">
                <a:moveTo>
                  <a:pt x="0" y="0"/>
                </a:moveTo>
                <a:lnTo>
                  <a:pt x="181724" y="162318"/>
                </a:lnTo>
                <a:lnTo>
                  <a:pt x="200001" y="105384"/>
                </a:lnTo>
                <a:lnTo>
                  <a:pt x="146431" y="105384"/>
                </a:lnTo>
                <a:lnTo>
                  <a:pt x="0" y="0"/>
                </a:lnTo>
                <a:close/>
              </a:path>
              <a:path w="362699" h="227698">
                <a:moveTo>
                  <a:pt x="167462" y="52311"/>
                </a:moveTo>
                <a:lnTo>
                  <a:pt x="146431" y="105384"/>
                </a:lnTo>
                <a:lnTo>
                  <a:pt x="200001" y="105384"/>
                </a:lnTo>
                <a:lnTo>
                  <a:pt x="200494" y="103847"/>
                </a:lnTo>
                <a:lnTo>
                  <a:pt x="224831" y="103847"/>
                </a:lnTo>
                <a:lnTo>
                  <a:pt x="167462" y="52311"/>
                </a:lnTo>
                <a:close/>
              </a:path>
            </a:pathLst>
          </a:custGeom>
          <a:solidFill>
            <a:srgbClr val="0F57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5"/>
          <p:cNvSpPr txBox="1"/>
          <p:nvPr/>
        </p:nvSpPr>
        <p:spPr>
          <a:xfrm>
            <a:off x="3810000" y="2362200"/>
            <a:ext cx="1524000" cy="1910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10" dirty="0" smtClean="0">
                <a:latin typeface="+mj-lt"/>
                <a:cs typeface="Microsoft YaHei"/>
              </a:rPr>
              <a:t>Ситуационный центр</a:t>
            </a:r>
            <a:endParaRPr sz="1200" b="1" dirty="0">
              <a:latin typeface="+mj-lt"/>
              <a:cs typeface="Microsoft YaHei"/>
            </a:endParaRPr>
          </a:p>
        </p:txBody>
      </p:sp>
      <p:sp>
        <p:nvSpPr>
          <p:cNvPr id="47" name="object 37"/>
          <p:cNvSpPr txBox="1"/>
          <p:nvPr/>
        </p:nvSpPr>
        <p:spPr>
          <a:xfrm>
            <a:off x="4419600" y="6248400"/>
            <a:ext cx="1066852" cy="235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spc="-35" dirty="0" smtClean="0">
                <a:latin typeface="Microsoft YaHei"/>
                <a:cs typeface="Microsoft YaHei"/>
              </a:rPr>
              <a:t>Носимые видеорегистраторы</a:t>
            </a:r>
            <a:endParaRPr sz="800" dirty="0">
              <a:latin typeface="Microsoft YaHei"/>
              <a:cs typeface="Microsoft YaHe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676400" y="304800"/>
            <a:ext cx="535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2000" b="1" dirty="0" smtClean="0"/>
              <a:t>Аппаратно-программный комплекс «</a:t>
            </a:r>
            <a:r>
              <a:rPr lang="en-US" altLang="zh-CN" sz="2000" b="1" dirty="0" smtClean="0"/>
              <a:t>Phoenix</a:t>
            </a:r>
            <a:r>
              <a:rPr lang="ru-RU" altLang="zh-CN" sz="2000" b="1" dirty="0" smtClean="0"/>
              <a:t>»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ustam\Desktop\инфо для перезентации ЛВ\23104828wj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24384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28800" y="2590800"/>
            <a:ext cx="5257800" cy="8382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  Профиль компании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152400" y="32004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 smtClean="0">
                <a:latin typeface="+mj-lt"/>
                <a:ea typeface="+mj-ea"/>
                <a:cs typeface="Times New Roman" pitchFamily="18" charset="0"/>
              </a:rPr>
              <a:t>Видеоконференция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latin typeface="+mj-lt"/>
                <a:ea typeface="+mj-ea"/>
                <a:cs typeface="Times New Roman" pitchFamily="18" charset="0"/>
              </a:rPr>
              <a:t>KEDACOM, занимается системами видеоконференции более 12 лет, и является одним из самых популярных производителей во всем мире. KEDACOM предоставляет интегрированные продукты для видеоконференций, включая HD, SD, MCU системы, различные терминалы кодеков и разнообразные периферийные устройства для конференций. В настоящее время продукты видеоконференций KEDACOM насчитывают более чем 100 000 узлов успешного развертывания.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4114800"/>
            <a:ext cx="8763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Видеонаблюдение</a:t>
            </a:r>
          </a:p>
          <a:p>
            <a:r>
              <a:rPr lang="ru-RU" sz="1200" dirty="0" smtClean="0"/>
              <a:t>С 2004 года, компания KEDACOM занимается разработкой и производством оборудования сетевого видеонаблюдения и становится одним из самых влиятельных брендов в области наблюдения HD IP. Основываясь на накопленном опыте в течении десятилетий, KEDACOM разработала передовые и востребованные технические решения на платформе CMS, NVR и HD IP-камерах, и сейчас продукты KEDACOM широко применяются в области безопасности по всему миру.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5181600"/>
            <a:ext cx="86868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Решения для видео-приложений</a:t>
            </a:r>
          </a:p>
          <a:p>
            <a:r>
              <a:rPr lang="ru-RU" sz="1200" dirty="0" smtClean="0"/>
              <a:t>Компания KEDACOM обладая технологиями и решениями в сфере видеоконференции и видеонаблюдения предоставляет заказчикам различные видео-решения, такие как система аварийного диспетчерского управления, удаленный прием, удаленный визит в тюрьму, дистанционное обучение, демонстрационная система хирургических операции, демонстрационная система судебных залов и дистанционное видео-опрос. Эти приложения объединяют видеоконференцию и видеонаблюдение в некоторые уникальные решения для различных отраслей, и в значительной степени расширяют функционал систем для эффективного управления.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48200" y="2819400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Скорость записи макс.  500Mbps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</a:t>
            </a:r>
            <a:r>
              <a:rPr lang="ru-RU" sz="1200" dirty="0" smtClean="0"/>
              <a:t> Макс. 16 HDD до 6</a:t>
            </a:r>
            <a:r>
              <a:rPr lang="en-US" sz="1200" dirty="0" smtClean="0"/>
              <a:t> </a:t>
            </a:r>
            <a:r>
              <a:rPr lang="ru-RU" sz="1200" dirty="0" smtClean="0"/>
              <a:t>TB каждый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Горячая замена HDD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Резервный источник питания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Поддержка </a:t>
            </a:r>
            <a:r>
              <a:rPr lang="en-US" sz="1200" dirty="0" smtClean="0"/>
              <a:t>RAID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Горячая замена дисков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Модульная архитектура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3 </a:t>
            </a:r>
            <a:r>
              <a:rPr lang="ru-RU" sz="1200" dirty="0"/>
              <a:t>сетевых гигабитных </a:t>
            </a:r>
            <a:r>
              <a:rPr lang="ru-RU" sz="1200" dirty="0" smtClean="0"/>
              <a:t>порта </a:t>
            </a:r>
            <a:r>
              <a:rPr lang="ru-RU" sz="1200" dirty="0" err="1" smtClean="0"/>
              <a:t>Ethernet</a:t>
            </a:r>
            <a:endParaRPr lang="ru-RU" sz="1200" dirty="0" smtClean="0"/>
          </a:p>
        </p:txBody>
      </p:sp>
      <p:sp>
        <p:nvSpPr>
          <p:cNvPr id="17" name="标题 9"/>
          <p:cNvSpPr txBox="1"/>
          <p:nvPr/>
        </p:nvSpPr>
        <p:spPr>
          <a:xfrm>
            <a:off x="1600200" y="3581400"/>
            <a:ext cx="864096" cy="576064"/>
          </a:xfrm>
          <a:prstGeom prst="rect">
            <a:avLst/>
          </a:prstGeom>
        </p:spPr>
        <p:txBody>
          <a:bodyPr vert="horz" lIns="91403" tIns="45702" rIns="91403" bIns="45702" rtlCol="0" anchor="ctr">
            <a:noAutofit/>
          </a:bodyPr>
          <a:lstStyle>
            <a:lvl1pPr algn="ctr" defTabSz="9137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altLang="zh-CN" sz="1400" b="1" dirty="0" smtClean="0">
                <a:solidFill>
                  <a:srgbClr val="0070C0"/>
                </a:solidFill>
              </a:rPr>
              <a:t>VS200G</a:t>
            </a:r>
            <a:endParaRPr lang="zh-CN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3600" y="3048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zh-CN" sz="2000" b="1" dirty="0" smtClean="0"/>
              <a:t>Система хранения данных (</a:t>
            </a:r>
            <a:r>
              <a:rPr lang="en-US" altLang="zh-CN" sz="2000" b="1" dirty="0" smtClean="0"/>
              <a:t>IP SAN</a:t>
            </a:r>
            <a:r>
              <a:rPr lang="ru-RU" altLang="zh-CN" sz="2000" b="1" dirty="0" smtClean="0"/>
              <a:t>)</a:t>
            </a:r>
            <a:endParaRPr lang="zh-CN" altLang="en-US" sz="2000" b="1" dirty="0"/>
          </a:p>
        </p:txBody>
      </p:sp>
      <p:pic>
        <p:nvPicPr>
          <p:cNvPr id="19" name="Picture 4" descr="E:\2015市场部\新建文件夹\需要新增图片\VA200G\VS200G IP磁盘存储阵列-正面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0616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648200" y="1828800"/>
            <a:ext cx="426720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1400" b="1" dirty="0" smtClean="0"/>
              <a:t>Сетевое устройство хранения данных. Позволяет локально хранить данные большого объема с доступом по сети.</a:t>
            </a:r>
            <a:endParaRPr lang="zh-CN" altLang="en-US" sz="48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91000" y="1905000"/>
            <a:ext cx="0" cy="3124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010400" cy="307777"/>
          </a:xfrm>
        </p:spPr>
        <p:txBody>
          <a:bodyPr/>
          <a:lstStyle/>
          <a:p>
            <a:r>
              <a:rPr lang="ru-RU" sz="2000" dirty="0" smtClean="0">
                <a:latin typeface="+mj-lt"/>
              </a:rPr>
              <a:t>Мобильное решение на базе носимых </a:t>
            </a:r>
            <a:r>
              <a:rPr lang="ru-RU" sz="2000" dirty="0" err="1" smtClean="0">
                <a:latin typeface="+mj-lt"/>
              </a:rPr>
              <a:t>видеорегистраторов</a:t>
            </a:r>
            <a:endParaRPr lang="ru-RU" sz="2000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37675"/>
            <a:ext cx="2438400" cy="204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219200"/>
            <a:ext cx="1378585" cy="1889760"/>
          </a:xfrm>
          <a:prstGeom prst="rect">
            <a:avLst/>
          </a:prstGeom>
        </p:spPr>
      </p:pic>
      <p:pic>
        <p:nvPicPr>
          <p:cNvPr id="6" name="Picture 2" descr="C:\郁雷\公务\无线推广资料\执法记录仪\执法记录仪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2" r="-355"/>
          <a:stretch>
            <a:fillRect/>
          </a:stretch>
        </p:blipFill>
        <p:spPr bwMode="auto">
          <a:xfrm>
            <a:off x="2049069" y="1249680"/>
            <a:ext cx="9989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1000" y="3505200"/>
            <a:ext cx="4419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2.2</a:t>
            </a:r>
            <a:r>
              <a:rPr lang="ru-RU" sz="1200" dirty="0"/>
              <a:t>” сенсорный дисплей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Производительный 8 ядерный процессор </a:t>
            </a:r>
            <a:r>
              <a:rPr lang="ru-RU" sz="1200" dirty="0" err="1"/>
              <a:t>Qualcomm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Качественное </a:t>
            </a:r>
            <a:r>
              <a:rPr lang="ru-RU" sz="1200" dirty="0"/>
              <a:t>изображение с разрешением 1080@ 30 к/с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Ночная съемка с </a:t>
            </a:r>
            <a:r>
              <a:rPr lang="ru-RU" sz="1200" dirty="0" err="1" smtClean="0"/>
              <a:t>ИК-подсветкой</a:t>
            </a:r>
            <a:r>
              <a:rPr lang="ru-RU" sz="1200" dirty="0" smtClean="0"/>
              <a:t> до 15 метров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Поддержка формата сжатия Н.264/ Н.265, что </a:t>
            </a:r>
            <a:r>
              <a:rPr lang="ru-RU" sz="1200" dirty="0" smtClean="0"/>
              <a:t>позволяет </a:t>
            </a:r>
            <a:r>
              <a:rPr lang="ru-RU" sz="1200" dirty="0"/>
              <a:t>сэкономить до 50% ширины канала и места для хранения архива.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Поддержка </a:t>
            </a:r>
            <a:r>
              <a:rPr lang="ru-RU" sz="1200" dirty="0"/>
              <a:t>сети 3G и 4G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Оригинальный протокол </a:t>
            </a:r>
            <a:r>
              <a:rPr lang="ru-RU" sz="1200" dirty="0"/>
              <a:t>KWTP </a:t>
            </a:r>
            <a:r>
              <a:rPr lang="ru-RU" sz="1200" dirty="0" smtClean="0"/>
              <a:t>для </a:t>
            </a:r>
            <a:r>
              <a:rPr lang="ru-RU" sz="1200" dirty="0"/>
              <a:t>3G / 4G или </a:t>
            </a:r>
            <a:r>
              <a:rPr lang="ru-RU" sz="1200" dirty="0" smtClean="0"/>
              <a:t>сетей </a:t>
            </a:r>
            <a:r>
              <a:rPr lang="ru-RU" sz="1200" dirty="0" err="1"/>
              <a:t>Wi-Fi</a:t>
            </a:r>
            <a:r>
              <a:rPr lang="ru-RU" sz="1200" dirty="0"/>
              <a:t> </a:t>
            </a:r>
            <a:r>
              <a:rPr lang="ru-RU" sz="1200" dirty="0" smtClean="0"/>
              <a:t>позволяющий осуществлять видеопотоков </a:t>
            </a:r>
            <a:r>
              <a:rPr lang="ru-RU" sz="1200" dirty="0"/>
              <a:t>даже при </a:t>
            </a:r>
            <a:r>
              <a:rPr lang="ru-RU" sz="1200" dirty="0" smtClean="0"/>
              <a:t>низких скоростях сети.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Двухсторонняя связь </a:t>
            </a:r>
            <a:r>
              <a:rPr lang="en-US" sz="1200" dirty="0" smtClean="0"/>
              <a:t>PTT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Встроенный GPS,GLONASS</a:t>
            </a:r>
            <a:r>
              <a:rPr lang="ru-RU" sz="1200" dirty="0"/>
              <a:t>, </a:t>
            </a:r>
            <a:r>
              <a:rPr lang="ru-RU" sz="1200" dirty="0" err="1" smtClean="0"/>
              <a:t>Beidou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Поддержка карт памяти </a:t>
            </a:r>
            <a:r>
              <a:rPr lang="en-US" sz="1200" dirty="0" err="1" smtClean="0"/>
              <a:t>MircoSD</a:t>
            </a:r>
            <a:r>
              <a:rPr lang="en-US" sz="1200" dirty="0" smtClean="0"/>
              <a:t> </a:t>
            </a:r>
            <a:r>
              <a:rPr lang="ru-RU" sz="1200" dirty="0" smtClean="0"/>
              <a:t>до 128 Гб</a:t>
            </a:r>
            <a:r>
              <a:rPr lang="ru-RU" sz="1200" dirty="0"/>
              <a:t>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Высокий Уровень Защиты IP67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  <a:p>
            <a:r>
              <a:rPr lang="ru-RU" sz="1200" dirty="0"/>
              <a:t>	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43600" y="3124200"/>
            <a:ext cx="1008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ZCS-KDCA1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8815" y="3099985"/>
            <a:ext cx="1448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DSJ-U1-WN</a:t>
            </a:r>
            <a:r>
              <a:rPr lang="ru-RU" sz="1400" b="1" dirty="0" smtClean="0">
                <a:solidFill>
                  <a:srgbClr val="0070C0"/>
                </a:solidFill>
              </a:rPr>
              <a:t>/</a:t>
            </a:r>
            <a:r>
              <a:rPr lang="en-US" sz="1400" b="1" dirty="0" smtClean="0">
                <a:solidFill>
                  <a:srgbClr val="0070C0"/>
                </a:solidFill>
              </a:rPr>
              <a:t>LPN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0600" y="3505200"/>
            <a:ext cx="40592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13.3</a:t>
            </a:r>
            <a:r>
              <a:rPr lang="ru-RU" sz="1200" dirty="0"/>
              <a:t>” </a:t>
            </a:r>
            <a:r>
              <a:rPr lang="ru-RU" sz="1200" dirty="0" smtClean="0"/>
              <a:t>сенсорный цветной </a:t>
            </a:r>
            <a:r>
              <a:rPr lang="ru-RU" sz="1200" dirty="0"/>
              <a:t>экран с разрешением  1920*1080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Модульная система поддерживающая </a:t>
            </a:r>
            <a:r>
              <a:rPr lang="ru-RU" sz="1200" dirty="0"/>
              <a:t>до 24 носимых </a:t>
            </a:r>
            <a:r>
              <a:rPr lang="ru-RU" sz="1200" dirty="0" smtClean="0"/>
              <a:t>камер 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Поддержка до  24TB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Настенное </a:t>
            </a:r>
            <a:r>
              <a:rPr lang="ru-RU" sz="1200" dirty="0"/>
              <a:t>крепление, </a:t>
            </a:r>
            <a:r>
              <a:rPr lang="ru-RU" sz="1200" dirty="0" smtClean="0"/>
              <a:t>проста </a:t>
            </a:r>
            <a:r>
              <a:rPr lang="ru-RU" sz="1200" dirty="0"/>
              <a:t>в установке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Автоматическая зарядка и передача данных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Запись</a:t>
            </a:r>
            <a:r>
              <a:rPr lang="ru-RU" sz="1200" dirty="0"/>
              <a:t>, </a:t>
            </a:r>
            <a:r>
              <a:rPr lang="ru-RU" sz="1200" dirty="0" smtClean="0"/>
              <a:t>поиск</a:t>
            </a:r>
            <a:r>
              <a:rPr lang="en-US" sz="1200" dirty="0" smtClean="0"/>
              <a:t> </a:t>
            </a:r>
            <a:r>
              <a:rPr lang="ru-RU" sz="1200" dirty="0" smtClean="0"/>
              <a:t>в архиве, воспроизведение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Использование пароля для разблокировки </a:t>
            </a:r>
            <a:r>
              <a:rPr lang="ru-RU" sz="1200" dirty="0" smtClean="0"/>
              <a:t>устройств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Встроенный ИБП с батарей в 2150mAh</a:t>
            </a:r>
            <a:endParaRPr lang="ru-RU" sz="1200" dirty="0"/>
          </a:p>
          <a:p>
            <a:endParaRPr lang="ru-RU" sz="12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010694" y="4914106"/>
            <a:ext cx="3276600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315200" cy="609600"/>
          </a:xfrm>
        </p:spPr>
        <p:txBody>
          <a:bodyPr/>
          <a:lstStyle/>
          <a:p>
            <a:pPr algn="ctr"/>
            <a:r>
              <a:rPr lang="ru-RU" sz="2000" dirty="0" smtClean="0">
                <a:latin typeface="+mj-lt"/>
              </a:rPr>
              <a:t>Мобильный </a:t>
            </a:r>
            <a:r>
              <a:rPr lang="ru-RU" sz="2000" dirty="0" err="1" smtClean="0">
                <a:latin typeface="+mj-lt"/>
              </a:rPr>
              <a:t>видеорегистратор</a:t>
            </a:r>
            <a:r>
              <a:rPr lang="ru-RU" sz="2000" dirty="0" smtClean="0">
                <a:latin typeface="+mj-lt"/>
              </a:rPr>
              <a:t> для транспортной безопасности</a:t>
            </a:r>
            <a:br>
              <a:rPr lang="ru-RU" sz="2000" dirty="0" smtClean="0">
                <a:latin typeface="+mj-lt"/>
              </a:rPr>
            </a:br>
            <a:endParaRPr lang="ru-RU" sz="20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2933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43400" y="1676400"/>
            <a:ext cx="5257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* </a:t>
            </a:r>
            <a:r>
              <a:rPr lang="ru-RU" sz="1200" dirty="0" smtClean="0"/>
              <a:t>4 канала – </a:t>
            </a:r>
            <a:r>
              <a:rPr lang="en-US" sz="1200" dirty="0" smtClean="0"/>
              <a:t>IP</a:t>
            </a:r>
            <a:r>
              <a:rPr lang="ru-RU" sz="1200" dirty="0" smtClean="0"/>
              <a:t> + 4 канала - </a:t>
            </a:r>
            <a:r>
              <a:rPr lang="en-US" sz="1200" dirty="0" smtClean="0"/>
              <a:t>PAL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 4MP, 1080p, 720p, D1, CIF, QCIF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Формат сжатия: </a:t>
            </a:r>
            <a:r>
              <a:rPr lang="en-US" sz="1200" dirty="0" smtClean="0"/>
              <a:t>H.26</a:t>
            </a:r>
            <a:r>
              <a:rPr lang="ru-RU" sz="1200" dirty="0" smtClean="0"/>
              <a:t>5 / </a:t>
            </a:r>
            <a:r>
              <a:rPr lang="en-US" sz="1200" dirty="0" smtClean="0"/>
              <a:t>H.26</a:t>
            </a:r>
            <a:r>
              <a:rPr lang="ru-RU" sz="1200" dirty="0" smtClean="0"/>
              <a:t>4 </a:t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1 SATA HDD </a:t>
            </a:r>
            <a:r>
              <a:rPr lang="en-US" sz="1200" b="1" dirty="0" smtClean="0"/>
              <a:t>2.5” </a:t>
            </a:r>
            <a:r>
              <a:rPr lang="ru-RU" sz="1200" b="1" dirty="0" smtClean="0"/>
              <a:t> </a:t>
            </a:r>
            <a:r>
              <a:rPr lang="ru-RU" sz="1200" dirty="0" smtClean="0"/>
              <a:t>до  4ТБ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Поддержка </a:t>
            </a:r>
            <a:r>
              <a:rPr lang="en-US" sz="1200" dirty="0" smtClean="0"/>
              <a:t>SD slot</a:t>
            </a:r>
            <a:r>
              <a:rPr lang="ru-RU" sz="1200" dirty="0" smtClean="0"/>
              <a:t> </a:t>
            </a:r>
            <a:r>
              <a:rPr lang="en-US" sz="1200" dirty="0" smtClean="0"/>
              <a:t> </a:t>
            </a:r>
            <a:r>
              <a:rPr lang="ru-RU" sz="1200" dirty="0" smtClean="0"/>
              <a:t>до </a:t>
            </a:r>
            <a:r>
              <a:rPr lang="en-US" sz="1200" dirty="0" smtClean="0"/>
              <a:t>128GB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Беспроводная сеть </a:t>
            </a:r>
            <a:r>
              <a:rPr lang="en-US" sz="1200" dirty="0" smtClean="0"/>
              <a:t>3G / 4G (</a:t>
            </a:r>
            <a:r>
              <a:rPr lang="ru-RU" sz="1200" dirty="0" smtClean="0"/>
              <a:t>опция</a:t>
            </a:r>
            <a:r>
              <a:rPr lang="en-US" sz="1200" dirty="0" smtClean="0"/>
              <a:t>) / Wi-Fi</a:t>
            </a:r>
            <a:endParaRPr lang="ru-RU" sz="1200" dirty="0" smtClean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Определение местоположения </a:t>
            </a:r>
            <a:r>
              <a:rPr lang="en-US" sz="1200" dirty="0" smtClean="0"/>
              <a:t>GPS</a:t>
            </a:r>
            <a:r>
              <a:rPr lang="ru-RU" sz="1200" dirty="0" smtClean="0"/>
              <a:t>, </a:t>
            </a:r>
            <a:r>
              <a:rPr lang="en-US" sz="1200" dirty="0" smtClean="0"/>
              <a:t>GLONASS (</a:t>
            </a:r>
            <a:r>
              <a:rPr lang="ru-RU" sz="1200" dirty="0" smtClean="0"/>
              <a:t>опция)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2 сетевых интерфейса </a:t>
            </a:r>
            <a:r>
              <a:rPr lang="en-US" sz="1200" dirty="0" smtClean="0"/>
              <a:t>1 x RJ45, 10Base-T/100Base-TX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en-US" sz="1200" dirty="0" smtClean="0"/>
              <a:t>* </a:t>
            </a:r>
            <a:r>
              <a:rPr lang="ru-RU" sz="1200" dirty="0" smtClean="0"/>
              <a:t>Входящая пропускная способность 320 Мбит/с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1200" dirty="0" smtClean="0"/>
              <a:t> Дополнительные интерфейсы:  - авиационный разъём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                                                              - тревожный вход/выход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                                                              - </a:t>
            </a:r>
            <a:r>
              <a:rPr lang="en-US" sz="1200" dirty="0" smtClean="0"/>
              <a:t>RS</a:t>
            </a:r>
            <a:r>
              <a:rPr lang="ru-RU" sz="1200" dirty="0" smtClean="0"/>
              <a:t>-</a:t>
            </a:r>
            <a:r>
              <a:rPr lang="en-US" sz="1200" dirty="0" smtClean="0"/>
              <a:t>485, RS</a:t>
            </a:r>
            <a:r>
              <a:rPr lang="ru-RU" sz="1200" dirty="0" smtClean="0"/>
              <a:t>-</a:t>
            </a:r>
            <a:r>
              <a:rPr lang="en-US" sz="1200" dirty="0" smtClean="0"/>
              <a:t>232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*</a:t>
            </a:r>
            <a:r>
              <a:rPr lang="ru-RU" sz="1200" dirty="0" smtClean="0"/>
              <a:t> Температурный режим  </a:t>
            </a:r>
            <a:r>
              <a:rPr lang="en-US" sz="1200" dirty="0" smtClean="0"/>
              <a:t>-40°C ~ 70°C</a:t>
            </a: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* Питание </a:t>
            </a:r>
            <a:r>
              <a:rPr lang="en-US" sz="1200" dirty="0" smtClean="0"/>
              <a:t>12V DC</a:t>
            </a:r>
            <a:r>
              <a:rPr lang="ru-RU" sz="1200" dirty="0" smtClean="0"/>
              <a:t> (в диапазоне от 9 до 36</a:t>
            </a:r>
            <a:r>
              <a:rPr lang="en-US" sz="1200" dirty="0" smtClean="0"/>
              <a:t>V DC</a:t>
            </a:r>
            <a:r>
              <a:rPr lang="ru-RU" sz="1200" dirty="0" smtClean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4191000"/>
            <a:ext cx="141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KDM2410M-V21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86200" y="1752600"/>
            <a:ext cx="0" cy="3810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976" y="2035007"/>
            <a:ext cx="4788024" cy="276999"/>
          </a:xfrm>
        </p:spPr>
        <p:txBody>
          <a:bodyPr/>
          <a:lstStyle/>
          <a:p>
            <a:r>
              <a:rPr lang="ru-RU" altLang="zh-CN" sz="1800" dirty="0" smtClean="0">
                <a:solidFill>
                  <a:schemeClr val="bg1"/>
                </a:solidFill>
                <a:latin typeface="+mn-lt"/>
              </a:rPr>
              <a:t>Типовые решения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858000" cy="609600"/>
          </a:xfrm>
        </p:spPr>
        <p:txBody>
          <a:bodyPr/>
          <a:lstStyle/>
          <a:p>
            <a:r>
              <a:rPr lang="ru-RU" sz="2000" dirty="0" smtClean="0">
                <a:latin typeface="+mj-lt"/>
              </a:rPr>
              <a:t>Комплексное решение «Транспортная безопасность»</a:t>
            </a:r>
            <a:br>
              <a:rPr lang="ru-RU" sz="2000" dirty="0" smtClean="0">
                <a:latin typeface="+mj-lt"/>
              </a:rPr>
            </a:br>
            <a:endParaRPr lang="ru-RU" sz="2000" dirty="0">
              <a:latin typeface="+mj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784935" cy="66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1066800" cy="3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5029200" y="3886200"/>
            <a:ext cx="1314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АПК «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Phoenix</a:t>
            </a:r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21"/>
          <p:cNvCxnSpPr>
            <a:cxnSpLocks noChangeShapeType="1"/>
          </p:cNvCxnSpPr>
          <p:nvPr/>
        </p:nvCxnSpPr>
        <p:spPr bwMode="auto">
          <a:xfrm flipV="1">
            <a:off x="6248400" y="3657600"/>
            <a:ext cx="609600" cy="45720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23"/>
          <p:cNvCxnSpPr>
            <a:cxnSpLocks noChangeShapeType="1"/>
          </p:cNvCxnSpPr>
          <p:nvPr/>
        </p:nvCxnSpPr>
        <p:spPr bwMode="auto">
          <a:xfrm flipH="1" flipV="1">
            <a:off x="6324600" y="4572000"/>
            <a:ext cx="612458" cy="40005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图片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67000"/>
            <a:ext cx="730091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r="14790"/>
          <a:stretch>
            <a:fillRect/>
          </a:stretch>
        </p:blipFill>
        <p:spPr bwMode="auto">
          <a:xfrm>
            <a:off x="7924800" y="2895600"/>
            <a:ext cx="370047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5"/>
          <p:cNvSpPr txBox="1">
            <a:spLocks noChangeArrowheads="1"/>
          </p:cNvSpPr>
          <p:nvPr/>
        </p:nvSpPr>
        <p:spPr bwMode="auto">
          <a:xfrm>
            <a:off x="6705600" y="3810000"/>
            <a:ext cx="18229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Ситуационный центр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7162800" y="6248400"/>
            <a:ext cx="1069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Видеостена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1358742" cy="7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7"/>
          <p:cNvPicPr>
            <a:picLocks noChangeAspect="1" noChangeArrowheads="1"/>
          </p:cNvPicPr>
          <p:nvPr/>
        </p:nvPicPr>
        <p:blipFill>
          <a:blip r:embed="rId8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67400"/>
            <a:ext cx="1042988" cy="36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9906" flipH="1">
            <a:off x="3213391" y="3543345"/>
            <a:ext cx="392995" cy="63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914400" y="4038600"/>
            <a:ext cx="102444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dirty="0" smtClean="0">
                <a:latin typeface="Calibri" panose="020F0502020204030204" pitchFamily="34" charset="0"/>
              </a:rPr>
              <a:t>Автомобиль</a:t>
            </a:r>
            <a:endParaRPr lang="en-US" altLang="zh-CN" sz="1260" dirty="0">
              <a:latin typeface="Calibri" panose="020F0502020204030204" pitchFamily="34" charset="0"/>
            </a:endParaRPr>
          </a:p>
        </p:txBody>
      </p:sp>
      <p:pic>
        <p:nvPicPr>
          <p:cNvPr id="17" name="图片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679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53000"/>
            <a:ext cx="1143000" cy="10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接连接符 21"/>
          <p:cNvCxnSpPr>
            <a:cxnSpLocks noChangeShapeType="1"/>
          </p:cNvCxnSpPr>
          <p:nvPr/>
        </p:nvCxnSpPr>
        <p:spPr bwMode="auto">
          <a:xfrm flipV="1">
            <a:off x="5638800" y="4572000"/>
            <a:ext cx="0" cy="611504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2362200" y="2819400"/>
            <a:ext cx="1843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Calibri" panose="020F0502020204030204" pitchFamily="34" charset="0"/>
              </a:rPr>
              <a:t>Мобильный регистратор </a:t>
            </a:r>
            <a:endParaRPr lang="en-US" altLang="zh-CN" sz="1200" dirty="0">
              <a:latin typeface="Calibri" panose="020F0502020204030204" pitchFamily="34" charset="0"/>
            </a:endParaRPr>
          </a:p>
        </p:txBody>
      </p:sp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1066800" y="2895600"/>
            <a:ext cx="84593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 smtClean="0">
                <a:latin typeface="Calibri" panose="020F0502020204030204" pitchFamily="34" charset="0"/>
              </a:rPr>
              <a:t>IP </a:t>
            </a:r>
            <a:r>
              <a:rPr lang="ru-RU" altLang="zh-CN" sz="1200" dirty="0" smtClean="0">
                <a:latin typeface="Calibri" panose="020F0502020204030204" pitchFamily="34" charset="0"/>
              </a:rPr>
              <a:t>камера</a:t>
            </a:r>
            <a:endParaRPr lang="en-US" altLang="zh-CN" sz="1200" dirty="0">
              <a:latin typeface="Calibri" panose="020F0502020204030204" pitchFamily="34" charset="0"/>
            </a:endParaRPr>
          </a:p>
        </p:txBody>
      </p:sp>
      <p:cxnSp>
        <p:nvCxnSpPr>
          <p:cNvPr id="22" name="直接连接符 18"/>
          <p:cNvCxnSpPr>
            <a:cxnSpLocks noChangeShapeType="1"/>
          </p:cNvCxnSpPr>
          <p:nvPr/>
        </p:nvCxnSpPr>
        <p:spPr bwMode="auto">
          <a:xfrm>
            <a:off x="1905000" y="2743200"/>
            <a:ext cx="457200" cy="38100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380" flipH="1">
            <a:off x="3183933" y="4698897"/>
            <a:ext cx="380566" cy="61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67988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18"/>
          <p:cNvCxnSpPr>
            <a:cxnSpLocks noChangeShapeType="1"/>
          </p:cNvCxnSpPr>
          <p:nvPr/>
        </p:nvCxnSpPr>
        <p:spPr bwMode="auto">
          <a:xfrm>
            <a:off x="1905000" y="4876800"/>
            <a:ext cx="533400" cy="38100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24580" r="23862" b="26259"/>
          <a:stretch>
            <a:fillRect/>
          </a:stretch>
        </p:blipFill>
        <p:spPr bwMode="auto">
          <a:xfrm>
            <a:off x="1219200" y="2362200"/>
            <a:ext cx="537813" cy="5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5"/>
          <p:cNvSpPr>
            <a:spLocks noChangeArrowheads="1"/>
          </p:cNvSpPr>
          <p:nvPr/>
        </p:nvSpPr>
        <p:spPr bwMode="auto">
          <a:xfrm>
            <a:off x="990600" y="6324600"/>
            <a:ext cx="102444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Calibri" panose="020F0502020204030204" pitchFamily="34" charset="0"/>
              </a:rPr>
              <a:t>Автомобиль</a:t>
            </a:r>
            <a:endParaRPr lang="en-US" altLang="zh-CN" sz="1200" dirty="0">
              <a:latin typeface="Calibri" panose="020F0502020204030204" pitchFamily="34" charset="0"/>
            </a:endParaRPr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1066800" y="5105400"/>
            <a:ext cx="84593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 smtClean="0">
                <a:latin typeface="Calibri" panose="020F0502020204030204" pitchFamily="34" charset="0"/>
              </a:rPr>
              <a:t>IP </a:t>
            </a:r>
            <a:r>
              <a:rPr lang="ru-RU" altLang="zh-CN" sz="1200" dirty="0" smtClean="0">
                <a:latin typeface="Calibri" panose="020F0502020204030204" pitchFamily="34" charset="0"/>
              </a:rPr>
              <a:t>камера</a:t>
            </a:r>
            <a:endParaRPr lang="en-US" altLang="zh-CN" sz="1200" dirty="0">
              <a:latin typeface="Calibri" panose="020F0502020204030204" pitchFamily="34" charset="0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24580" r="23862" b="26259"/>
          <a:stretch>
            <a:fillRect/>
          </a:stretch>
        </p:blipFill>
        <p:spPr bwMode="auto">
          <a:xfrm>
            <a:off x="1219200" y="4572000"/>
            <a:ext cx="575659" cy="5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直接连接符 18"/>
          <p:cNvCxnSpPr>
            <a:cxnSpLocks noChangeShapeType="1"/>
          </p:cNvCxnSpPr>
          <p:nvPr/>
        </p:nvCxnSpPr>
        <p:spPr bwMode="auto">
          <a:xfrm>
            <a:off x="4495800" y="4419600"/>
            <a:ext cx="533400" cy="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62"/>
          <p:cNvSpPr>
            <a:spLocks noChangeArrowheads="1"/>
          </p:cNvSpPr>
          <p:nvPr/>
        </p:nvSpPr>
        <p:spPr bwMode="auto">
          <a:xfrm>
            <a:off x="4876800" y="5867400"/>
            <a:ext cx="15240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dirty="0" smtClean="0">
                <a:latin typeface="Calibri" panose="020F0502020204030204" pitchFamily="34" charset="0"/>
              </a:rPr>
              <a:t>СХД</a:t>
            </a:r>
            <a:r>
              <a:rPr lang="en-US" altLang="zh-CN" sz="1260" dirty="0" smtClean="0">
                <a:latin typeface="Calibri" panose="020F0502020204030204" pitchFamily="34" charset="0"/>
              </a:rPr>
              <a:t> (</a:t>
            </a:r>
            <a:r>
              <a:rPr lang="ru-RU" altLang="zh-CN" sz="1260" dirty="0" smtClean="0">
                <a:latin typeface="Calibri" panose="020F0502020204030204" pitchFamily="34" charset="0"/>
              </a:rPr>
              <a:t> Опционально</a:t>
            </a:r>
            <a:r>
              <a:rPr lang="en-US" altLang="zh-CN" sz="1260" dirty="0" smtClean="0">
                <a:latin typeface="Calibri" panose="020F0502020204030204" pitchFamily="34" charset="0"/>
              </a:rPr>
              <a:t>)</a:t>
            </a:r>
            <a:endParaRPr lang="en-US" altLang="zh-CN" sz="162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33800" y="4267200"/>
            <a:ext cx="68480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40" b="1" dirty="0">
                <a:solidFill>
                  <a:schemeClr val="bg1"/>
                </a:solidFill>
                <a:latin typeface="Calibri" panose="020F0502020204030204" pitchFamily="34" charset="0"/>
              </a:rPr>
              <a:t>3G/4G</a:t>
            </a:r>
            <a:endParaRPr lang="zh-CN" altLang="en-US" sz="144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838200" y="3200400"/>
          <a:ext cx="1295400" cy="871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13" imgW="8711111" imgH="5244444" progId="">
                  <p:embed/>
                </p:oleObj>
              </mc:Choice>
              <mc:Fallback>
                <p:oleObj name="Image" r:id="rId13" imgW="8711111" imgH="524444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00400"/>
                        <a:ext cx="1295400" cy="871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914400" y="5410200"/>
          <a:ext cx="1295400" cy="872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Image" r:id="rId15" imgW="8711111" imgH="5244444" progId="">
                  <p:embed/>
                </p:oleObj>
              </mc:Choice>
              <mc:Fallback>
                <p:oleObj name="Image" r:id="rId15" imgW="8711111" imgH="524444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410200"/>
                        <a:ext cx="1295400" cy="8721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503"/>
          <p:cNvSpPr txBox="1">
            <a:spLocks noChangeArrowheads="1"/>
          </p:cNvSpPr>
          <p:nvPr/>
        </p:nvSpPr>
        <p:spPr bwMode="auto">
          <a:xfrm>
            <a:off x="762000" y="914400"/>
            <a:ext cx="3505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7313" indent="-87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buFont typeface="Wingdings" panose="05000000000000000000" pitchFamily="2" charset="2"/>
              <a:buNone/>
            </a:pP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Локальные возможности  </a:t>
            </a:r>
            <a:r>
              <a:rPr lang="ru-RU" sz="1200" b="1" kern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видеорегистратора</a:t>
            </a: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в автомобиле:</a:t>
            </a:r>
            <a:endParaRPr lang="de-DE" sz="1200" b="1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Запись</a:t>
            </a:r>
            <a:r>
              <a:rPr lang="de-DE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и трансляция в высоком качестве видео, аудио 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Трекинг</a:t>
            </a: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GPS</a:t>
            </a:r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Просмотр архива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Конфигурирование с планшета</a:t>
            </a:r>
            <a:endParaRPr lang="de-DE" sz="105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 Box 561"/>
          <p:cNvSpPr txBox="1">
            <a:spLocks noChangeArrowheads="1"/>
          </p:cNvSpPr>
          <p:nvPr/>
        </p:nvSpPr>
        <p:spPr bwMode="auto">
          <a:xfrm>
            <a:off x="4495800" y="914400"/>
            <a:ext cx="441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7313" indent="-87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buFont typeface="Wingdings" panose="05000000000000000000" pitchFamily="2" charset="2"/>
              <a:buNone/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В</a:t>
            </a: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озможности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АПК «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Phoenix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»</a:t>
            </a: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в ситуационном центре:</a:t>
            </a:r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Просмотр в реальном времени видео и положение по </a:t>
            </a:r>
            <a:r>
              <a:rPr lang="en-US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GPS</a:t>
            </a:r>
            <a:endParaRPr lang="ru-RU" sz="1200" kern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Удаленный просмотр архивов АВР включая </a:t>
            </a:r>
            <a:r>
              <a:rPr lang="de-DE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GPS </a:t>
            </a: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трекинг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Локальная запись на СХД необходимых фрагментов из архива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Поддержка </a:t>
            </a:r>
            <a:r>
              <a:rPr lang="ru-RU" sz="1200" kern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видеостены</a:t>
            </a:r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le 55"/>
          <p:cNvSpPr>
            <a:spLocks noChangeArrowheads="1"/>
          </p:cNvSpPr>
          <p:nvPr/>
        </p:nvSpPr>
        <p:spPr bwMode="auto">
          <a:xfrm>
            <a:off x="2362200" y="5943600"/>
            <a:ext cx="1843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Calibri" panose="020F0502020204030204" pitchFamily="34" charset="0"/>
              </a:rPr>
              <a:t>Мобильный регистратор </a:t>
            </a:r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6096000" cy="457200"/>
          </a:xfrm>
        </p:spPr>
        <p:txBody>
          <a:bodyPr/>
          <a:lstStyle/>
          <a:p>
            <a:r>
              <a:rPr lang="ru-RU" altLang="zh-CN" sz="2000" dirty="0" smtClean="0">
                <a:latin typeface="+mn-lt"/>
                <a:sym typeface="微软雅黑" panose="020B0503020204020204" pitchFamily="34" charset="-122"/>
              </a:rPr>
              <a:t>Сфера применения мобильных </a:t>
            </a:r>
            <a:r>
              <a:rPr lang="ru-RU" altLang="zh-CN" sz="2000" dirty="0" err="1" smtClean="0">
                <a:latin typeface="+mn-lt"/>
                <a:sym typeface="微软雅黑" panose="020B0503020204020204" pitchFamily="34" charset="-122"/>
              </a:rPr>
              <a:t>видеорегистраторов</a:t>
            </a:r>
            <a:endParaRPr lang="ru-RU" sz="2000" dirty="0">
              <a:latin typeface="+mn-lt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271" r="15030" b="9018"/>
          <a:stretch>
            <a:fillRect/>
          </a:stretch>
        </p:blipFill>
        <p:spPr bwMode="auto">
          <a:xfrm>
            <a:off x="685800" y="4495800"/>
            <a:ext cx="1905000" cy="13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2"/>
          <p:cNvSpPr>
            <a:spLocks noChangeArrowheads="1"/>
          </p:cNvSpPr>
          <p:nvPr/>
        </p:nvSpPr>
        <p:spPr bwMode="auto">
          <a:xfrm>
            <a:off x="609600" y="6019800"/>
            <a:ext cx="2160139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Транспорт общественный</a:t>
            </a:r>
            <a:endParaRPr lang="en-US" altLang="zh-CN" sz="1620" b="1" dirty="0">
              <a:latin typeface="Calibri" panose="020F0502020204030204" pitchFamily="34" charset="0"/>
            </a:endParaRPr>
          </a:p>
        </p:txBody>
      </p:sp>
      <p:sp>
        <p:nvSpPr>
          <p:cNvPr id="7" name="矩形 56"/>
          <p:cNvSpPr>
            <a:spLocks noChangeArrowheads="1"/>
          </p:cNvSpPr>
          <p:nvPr/>
        </p:nvSpPr>
        <p:spPr bwMode="auto">
          <a:xfrm>
            <a:off x="3505200" y="6019800"/>
            <a:ext cx="22098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Транспорт логистический</a:t>
            </a:r>
            <a:endParaRPr lang="zh-CN" altLang="en-US" sz="126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066799" y="3048000"/>
            <a:ext cx="140306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Транспорт МВД</a:t>
            </a:r>
            <a:endParaRPr lang="zh-CN" altLang="en-US" sz="126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47796"/>
              </p:ext>
            </p:extLst>
          </p:nvPr>
        </p:nvGraphicFramePr>
        <p:xfrm>
          <a:off x="762000" y="1524001"/>
          <a:ext cx="2209800" cy="137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4" imgW="8520635" imgH="4634921" progId="">
                  <p:embed/>
                </p:oleObj>
              </mc:Choice>
              <mc:Fallback>
                <p:oleObj name="Image" r:id="rId4" imgW="8520635" imgH="463492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1"/>
                        <a:ext cx="2209800" cy="13727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475411"/>
              </p:ext>
            </p:extLst>
          </p:nvPr>
        </p:nvGraphicFramePr>
        <p:xfrm>
          <a:off x="3733800" y="1447800"/>
          <a:ext cx="21513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6" imgW="8711111" imgH="5244444" progId="">
                  <p:embed/>
                </p:oleObj>
              </mc:Choice>
              <mc:Fallback>
                <p:oleObj name="Image" r:id="rId6" imgW="8711111" imgH="524444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447800"/>
                        <a:ext cx="2151338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038600" y="3048000"/>
            <a:ext cx="192337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Транспорт банков</a:t>
            </a:r>
            <a:endParaRPr lang="zh-CN" altLang="en-US" sz="126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767875"/>
              </p:ext>
            </p:extLst>
          </p:nvPr>
        </p:nvGraphicFramePr>
        <p:xfrm>
          <a:off x="3505200" y="4495800"/>
          <a:ext cx="1905000" cy="143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" r:id="rId8" imgW="5104762" imgH="3707937" progId="">
                  <p:embed/>
                </p:oleObj>
              </mc:Choice>
              <mc:Fallback>
                <p:oleObj name="Image" r:id="rId8" imgW="5104762" imgH="370793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495800"/>
                        <a:ext cx="1905000" cy="14302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339674"/>
              </p:ext>
            </p:extLst>
          </p:nvPr>
        </p:nvGraphicFramePr>
        <p:xfrm>
          <a:off x="6400800" y="4495800"/>
          <a:ext cx="1905000" cy="143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Image" r:id="rId10" imgW="6984127" imgH="4558730" progId="">
                  <p:embed/>
                </p:oleObj>
              </mc:Choice>
              <mc:Fallback>
                <p:oleObj name="Image" r:id="rId10" imgW="6984127" imgH="455873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495800"/>
                        <a:ext cx="1905000" cy="1430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56"/>
          <p:cNvSpPr>
            <a:spLocks noChangeArrowheads="1"/>
          </p:cNvSpPr>
          <p:nvPr/>
        </p:nvSpPr>
        <p:spPr bwMode="auto">
          <a:xfrm>
            <a:off x="6324600" y="6019800"/>
            <a:ext cx="22098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Транспорт промышленности</a:t>
            </a:r>
            <a:endParaRPr lang="zh-CN" altLang="en-US" sz="126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pic>
        <p:nvPicPr>
          <p:cNvPr id="5126" name="Picture 6" descr="C:\Users\Rustam\Desktop\инфо для перезентации ЛВ\поезд 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1524000"/>
            <a:ext cx="2743200" cy="1661598"/>
          </a:xfrm>
          <a:prstGeom prst="rect">
            <a:avLst/>
          </a:prstGeom>
          <a:noFill/>
        </p:spPr>
      </p:pic>
      <p:sp>
        <p:nvSpPr>
          <p:cNvPr id="16" name="矩形 56"/>
          <p:cNvSpPr>
            <a:spLocks noChangeArrowheads="1"/>
          </p:cNvSpPr>
          <p:nvPr/>
        </p:nvSpPr>
        <p:spPr bwMode="auto">
          <a:xfrm>
            <a:off x="6477000" y="3048000"/>
            <a:ext cx="241639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ru-RU" altLang="zh-CN" sz="126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rPr>
              <a:t>Железнодорожный транспорт</a:t>
            </a:r>
            <a:endParaRPr lang="zh-CN" altLang="en-US" sz="126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utoUpdateAnimBg="0"/>
      <p:bldP spid="7" grpId="0" bldLvl="0" autoUpdateAnimBg="0"/>
      <p:bldP spid="14" grpId="0" bldLvl="0" autoUpdateAnimBg="0"/>
      <p:bldP spid="16" grpId="0" bldLvl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858000" cy="615553"/>
          </a:xfrm>
        </p:spPr>
        <p:txBody>
          <a:bodyPr/>
          <a:lstStyle/>
          <a:p>
            <a:r>
              <a:rPr lang="ru-RU" altLang="en-US" sz="2000" dirty="0" smtClean="0">
                <a:latin typeface="+mn-lt"/>
              </a:rPr>
              <a:t>Комплексное решение для групп быстрого реагирования</a:t>
            </a:r>
            <a:endParaRPr lang="ru-RU" sz="2000" dirty="0">
              <a:latin typeface="+mn-lt"/>
            </a:endParaRPr>
          </a:p>
        </p:txBody>
      </p:sp>
      <p:pic>
        <p:nvPicPr>
          <p:cNvPr id="4" name="图片 9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4495800"/>
            <a:ext cx="399837" cy="548095"/>
          </a:xfrm>
          <a:prstGeom prst="rect">
            <a:avLst/>
          </a:prstGeom>
        </p:spPr>
      </p:pic>
      <p:pic>
        <p:nvPicPr>
          <p:cNvPr id="5" name="图片 10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495800"/>
            <a:ext cx="399837" cy="548095"/>
          </a:xfrm>
          <a:prstGeom prst="rect">
            <a:avLst/>
          </a:prstGeom>
        </p:spPr>
      </p:pic>
      <p:pic>
        <p:nvPicPr>
          <p:cNvPr id="6" name="图片 11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4495800"/>
            <a:ext cx="399837" cy="548095"/>
          </a:xfrm>
          <a:prstGeom prst="rect">
            <a:avLst/>
          </a:prstGeom>
        </p:spPr>
      </p:pic>
      <p:pic>
        <p:nvPicPr>
          <p:cNvPr id="7" name="Picture 1" descr="D:\工作文档\png\IP云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05200"/>
            <a:ext cx="1893888" cy="89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/>
          <p:nvPr/>
        </p:nvSpPr>
        <p:spPr>
          <a:xfrm>
            <a:off x="4038600" y="3810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bg1">
                    <a:lumMod val="95000"/>
                  </a:schemeClr>
                </a:solidFill>
              </a:rPr>
              <a:t>Network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 descr="C:\Users\apple\Desktop\KDV图标\连接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971800"/>
            <a:ext cx="501077" cy="58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:\市场部\产品图标\2011监控产品图片 PNG 全\图标绘制-金荣奎\后来发\信号塔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886200"/>
            <a:ext cx="304800" cy="52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04591">
            <a:off x="2714423" y="3765030"/>
            <a:ext cx="17653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22659">
            <a:off x="2334517" y="3765144"/>
            <a:ext cx="17653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94482" y="1783730"/>
            <a:ext cx="1081308" cy="24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</a:rPr>
              <a:t>VMS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13" descr="组网图标-2 [转换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362200"/>
            <a:ext cx="69793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283273" y="1794877"/>
            <a:ext cx="1081308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CU Software</a:t>
            </a:r>
          </a:p>
        </p:txBody>
      </p:sp>
      <p:pic>
        <p:nvPicPr>
          <p:cNvPr id="16" name="图片 75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4419600"/>
            <a:ext cx="399837" cy="548095"/>
          </a:xfrm>
          <a:prstGeom prst="rect">
            <a:avLst/>
          </a:prstGeom>
        </p:spPr>
      </p:pic>
      <p:pic>
        <p:nvPicPr>
          <p:cNvPr id="17" name="图片 7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419600"/>
            <a:ext cx="399837" cy="548095"/>
          </a:xfrm>
          <a:prstGeom prst="rect">
            <a:avLst/>
          </a:prstGeom>
        </p:spPr>
      </p:pic>
      <p:pic>
        <p:nvPicPr>
          <p:cNvPr id="18" name="图片 77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419600"/>
            <a:ext cx="399837" cy="548095"/>
          </a:xfrm>
          <a:prstGeom prst="rect">
            <a:avLst/>
          </a:prstGeom>
        </p:spPr>
      </p:pic>
      <p:pic>
        <p:nvPicPr>
          <p:cNvPr id="19" name="Picture 4" descr="D:\市场部\产品图标\2011监控产品图片 PNG 全\图标绘制-金荣奎\后来发\信号塔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3810000"/>
            <a:ext cx="31207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04591">
            <a:off x="6600622" y="3765029"/>
            <a:ext cx="17653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22659">
            <a:off x="6220717" y="3765146"/>
            <a:ext cx="17653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5" descr="VS400 IP磁盘存储阵列 正面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981200" y="2514600"/>
            <a:ext cx="99885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5" descr="VS400 IP磁盘存储阵列 正面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886200" y="2590800"/>
            <a:ext cx="1223010" cy="31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053"/>
          <p:cNvSpPr txBox="1"/>
          <p:nvPr/>
        </p:nvSpPr>
        <p:spPr>
          <a:xfrm>
            <a:off x="3887062" y="1785000"/>
            <a:ext cx="1081308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IPSAN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10200"/>
            <a:ext cx="1001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10200"/>
            <a:ext cx="1001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3886200" y="2057400"/>
            <a:ext cx="1314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АПК «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Phoenix</a:t>
            </a:r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62"/>
          <p:cNvSpPr>
            <a:spLocks noChangeArrowheads="1"/>
          </p:cNvSpPr>
          <p:nvPr/>
        </p:nvSpPr>
        <p:spPr bwMode="auto">
          <a:xfrm>
            <a:off x="1752600" y="2057400"/>
            <a:ext cx="15240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60" dirty="0" smtClean="0">
                <a:latin typeface="Calibri" panose="020F0502020204030204" pitchFamily="34" charset="0"/>
              </a:rPr>
              <a:t>СХД</a:t>
            </a:r>
            <a:r>
              <a:rPr lang="en-US" altLang="zh-CN" sz="1260" dirty="0" smtClean="0">
                <a:latin typeface="Calibri" panose="020F0502020204030204" pitchFamily="34" charset="0"/>
              </a:rPr>
              <a:t> (</a:t>
            </a:r>
            <a:r>
              <a:rPr lang="ru-RU" altLang="zh-CN" sz="1260" dirty="0" smtClean="0">
                <a:latin typeface="Calibri" panose="020F0502020204030204" pitchFamily="34" charset="0"/>
              </a:rPr>
              <a:t> Опционально</a:t>
            </a:r>
            <a:r>
              <a:rPr lang="en-US" altLang="zh-CN" sz="1260" dirty="0" smtClean="0">
                <a:latin typeface="Calibri" panose="020F0502020204030204" pitchFamily="34" charset="0"/>
              </a:rPr>
              <a:t>)</a:t>
            </a:r>
            <a:endParaRPr lang="en-US" altLang="zh-CN" sz="1620" dirty="0">
              <a:latin typeface="Calibri" panose="020F0502020204030204" pitchFamily="34" charset="0"/>
            </a:endParaRPr>
          </a:p>
        </p:txBody>
      </p:sp>
      <p:sp>
        <p:nvSpPr>
          <p:cNvPr id="29" name="TextBox 39"/>
          <p:cNvSpPr txBox="1">
            <a:spLocks noChangeArrowheads="1"/>
          </p:cNvSpPr>
          <p:nvPr/>
        </p:nvSpPr>
        <p:spPr bwMode="auto">
          <a:xfrm>
            <a:off x="5791200" y="2057400"/>
            <a:ext cx="1609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Центр управления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 Box 503"/>
          <p:cNvSpPr txBox="1">
            <a:spLocks noChangeArrowheads="1"/>
          </p:cNvSpPr>
          <p:nvPr/>
        </p:nvSpPr>
        <p:spPr bwMode="auto">
          <a:xfrm>
            <a:off x="533400" y="838200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7313" indent="-87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buFont typeface="Wingdings" panose="05000000000000000000" pitchFamily="2" charset="2"/>
              <a:buNone/>
            </a:pP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Локальные возможности носимого регистратора:   </a:t>
            </a:r>
            <a:endParaRPr lang="de-DE" sz="1200" b="1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Запись в формате 1080р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Режим </a:t>
            </a:r>
            <a:r>
              <a:rPr lang="ru-RU" sz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предзаписи</a:t>
            </a:r>
            <a:endParaRPr lang="ru-RU" sz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561"/>
          <p:cNvSpPr txBox="1">
            <a:spLocks noChangeArrowheads="1"/>
          </p:cNvSpPr>
          <p:nvPr/>
        </p:nvSpPr>
        <p:spPr bwMode="auto">
          <a:xfrm>
            <a:off x="4495800" y="838200"/>
            <a:ext cx="441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7313" indent="-87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buFont typeface="Wingdings" panose="05000000000000000000" pitchFamily="2" charset="2"/>
              <a:buNone/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В</a:t>
            </a: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озможности АПК «</a:t>
            </a:r>
            <a:r>
              <a:rPr lang="en-US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Phoenix</a:t>
            </a: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» в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центре управления:</a:t>
            </a:r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Удаленный просмотр в режиме «</a:t>
            </a:r>
            <a:r>
              <a:rPr lang="ru-RU" sz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он-лайн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» через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4G/3G/</a:t>
            </a:r>
            <a:r>
              <a:rPr lang="en-US" sz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WiFi</a:t>
            </a:r>
            <a:endParaRPr lang="ru-RU" sz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Двухсторонняя связь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Геотрекинг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BWC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в режиме «</a:t>
            </a:r>
            <a:r>
              <a:rPr lang="ru-RU" sz="1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он-лайн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» 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Доступ к локальному архиву в (НВР)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BWC </a:t>
            </a:r>
            <a:endParaRPr lang="de-DE" sz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/>
            <a:endParaRPr lang="de-DE" sz="120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 Box 503"/>
          <p:cNvSpPr txBox="1">
            <a:spLocks noChangeArrowheads="1"/>
          </p:cNvSpPr>
          <p:nvPr/>
        </p:nvSpPr>
        <p:spPr bwMode="auto">
          <a:xfrm>
            <a:off x="2514600" y="5257800"/>
            <a:ext cx="3886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7313" indent="-87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buFont typeface="Wingdings" panose="05000000000000000000" pitchFamily="2" charset="2"/>
              <a:buNone/>
            </a:pPr>
            <a:r>
              <a:rPr lang="ru-RU" sz="1200" b="1" kern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Возможности док-станции</a:t>
            </a:r>
            <a:endParaRPr lang="de-DE" sz="1200" b="1" kern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Зарядка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BWC</a:t>
            </a:r>
            <a:endParaRPr lang="ru-RU" sz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Блокировка в слоте, выем по паролю на каждый слот</a:t>
            </a:r>
            <a:endParaRPr lang="de-DE" sz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Автоматическая выгрузка локального архива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BWC 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в док-станцию</a:t>
            </a:r>
          </a:p>
          <a:p>
            <a:pPr hangingPunct="1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Возможность просмотра архивов и экспорт нужных фрагментов на внешнее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USB 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устройство.</a:t>
            </a:r>
            <a:endParaRPr lang="de-DE" sz="1050" kern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9634" name="Picture 2" descr="C:\Users\Rustam\Desktop\KEDACOM\Презентации\Барахло общее\4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657600"/>
            <a:ext cx="730250" cy="730250"/>
          </a:xfrm>
          <a:prstGeom prst="rect">
            <a:avLst/>
          </a:prstGeom>
          <a:noFill/>
        </p:spPr>
      </p:pic>
      <p:pic>
        <p:nvPicPr>
          <p:cNvPr id="33" name="Picture 2" descr="C:\Users\Rustam\Desktop\KEDACOM\Презентации\Барахло общее\4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71600" y="3733800"/>
            <a:ext cx="730250" cy="730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011614" cy="457200"/>
          </a:xfrm>
        </p:spPr>
        <p:txBody>
          <a:bodyPr/>
          <a:lstStyle/>
          <a:p>
            <a:r>
              <a:rPr lang="ru-RU" altLang="zh-CN" sz="2000" dirty="0" smtClean="0">
                <a:latin typeface="+mn-lt"/>
                <a:sym typeface="微软雅黑" panose="020B0503020204020204" pitchFamily="34" charset="-122"/>
              </a:rPr>
              <a:t>Сфера применения</a:t>
            </a:r>
            <a:r>
              <a:rPr lang="en-US" altLang="zh-CN" sz="2000" dirty="0" smtClean="0">
                <a:latin typeface="+mn-lt"/>
                <a:sym typeface="微软雅黑" panose="020B0503020204020204" pitchFamily="34" charset="-122"/>
              </a:rPr>
              <a:t> </a:t>
            </a:r>
            <a:r>
              <a:rPr lang="ru-RU" altLang="zh-CN" sz="2000" dirty="0" smtClean="0">
                <a:latin typeface="+mn-lt"/>
                <a:sym typeface="微软雅黑" panose="020B0503020204020204" pitchFamily="34" charset="-122"/>
              </a:rPr>
              <a:t>носимых </a:t>
            </a:r>
            <a:r>
              <a:rPr lang="ru-RU" altLang="zh-CN" sz="2000" dirty="0" err="1" smtClean="0">
                <a:latin typeface="+mn-lt"/>
                <a:sym typeface="微软雅黑" panose="020B0503020204020204" pitchFamily="34" charset="-122"/>
              </a:rPr>
              <a:t>видеорегистраторов</a:t>
            </a:r>
            <a:r>
              <a:rPr lang="ru-RU" altLang="zh-CN" sz="2000" dirty="0" smtClean="0">
                <a:latin typeface="+mn-lt"/>
                <a:sym typeface="微软雅黑" panose="020B0503020204020204" pitchFamily="34" charset="-122"/>
              </a:rPr>
              <a:t/>
            </a:r>
            <a:br>
              <a:rPr lang="ru-RU" altLang="zh-CN" sz="2000" dirty="0" smtClean="0">
                <a:latin typeface="+mn-lt"/>
                <a:sym typeface="微软雅黑" panose="020B0503020204020204" pitchFamily="34" charset="-122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69635" name="Picture 3" descr="C:\Users\Rustam\Desktop\инфо для перезентации ЛВ\Курь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953000"/>
            <a:ext cx="1600200" cy="990599"/>
          </a:xfrm>
          <a:prstGeom prst="rect">
            <a:avLst/>
          </a:prstGeom>
          <a:noFill/>
        </p:spPr>
      </p:pic>
      <p:pic>
        <p:nvPicPr>
          <p:cNvPr id="69638" name="Picture 6" descr="C:\Users\Rustam\Desktop\инфо для перезентации ЛВ\нефтян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953000"/>
            <a:ext cx="1600200" cy="990600"/>
          </a:xfrm>
          <a:prstGeom prst="rect">
            <a:avLst/>
          </a:prstGeom>
          <a:noFill/>
        </p:spPr>
      </p:pic>
      <p:pic>
        <p:nvPicPr>
          <p:cNvPr id="69639" name="Picture 7" descr="C:\Users\Rustam\Desktop\инфо для перезентации ЛВ\РЖ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895600"/>
            <a:ext cx="1558400" cy="838200"/>
          </a:xfrm>
          <a:prstGeom prst="rect">
            <a:avLst/>
          </a:prstGeom>
          <a:noFill/>
        </p:spPr>
      </p:pic>
      <p:pic>
        <p:nvPicPr>
          <p:cNvPr id="69640" name="Picture 8" descr="C:\Users\Rustam\Desktop\инфо для перезентации ЛВ\росприроднадз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219200"/>
            <a:ext cx="2133600" cy="1163781"/>
          </a:xfrm>
          <a:prstGeom prst="rect">
            <a:avLst/>
          </a:prstGeom>
          <a:noFill/>
        </p:spPr>
      </p:pic>
      <p:pic>
        <p:nvPicPr>
          <p:cNvPr id="69641" name="Picture 9" descr="C:\Users\Rustam\Desktop\инфо для перезентации ЛВ\САБ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743200"/>
            <a:ext cx="1143000" cy="1143000"/>
          </a:xfrm>
          <a:prstGeom prst="rect">
            <a:avLst/>
          </a:prstGeom>
          <a:noFill/>
        </p:spPr>
      </p:pic>
      <p:pic>
        <p:nvPicPr>
          <p:cNvPr id="69642" name="Picture 10" descr="C:\Users\Rustam\Desktop\инфо для перезентации ЛВ\Таможн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1219200"/>
            <a:ext cx="1866673" cy="1066800"/>
          </a:xfrm>
          <a:prstGeom prst="rect">
            <a:avLst/>
          </a:prstGeom>
          <a:noFill/>
        </p:spPr>
      </p:pic>
      <p:pic>
        <p:nvPicPr>
          <p:cNvPr id="69644" name="Picture 12" descr="C:\Users\Rustam\Desktop\инфо для перезентации ЛВ\ЧОПовец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4953000"/>
            <a:ext cx="1600200" cy="990600"/>
          </a:xfrm>
          <a:prstGeom prst="rect">
            <a:avLst/>
          </a:prstGeom>
          <a:noFill/>
        </p:spPr>
      </p:pic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3124200" y="76200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400" b="1" u="sng" dirty="0" smtClean="0">
                <a:latin typeface="Calibri" panose="020F0502020204030204" pitchFamily="34" charset="0"/>
              </a:rPr>
              <a:t>Государственный сектор</a:t>
            </a:r>
          </a:p>
          <a:p>
            <a:pPr algn="ctr"/>
            <a:endParaRPr lang="en-US" altLang="zh-CN" b="1" u="sng" dirty="0">
              <a:latin typeface="Calibri" panose="020F0502020204030204" pitchFamily="34" charset="0"/>
            </a:endParaRPr>
          </a:p>
        </p:txBody>
      </p:sp>
      <p:pic>
        <p:nvPicPr>
          <p:cNvPr id="69645" name="Picture 13" descr="C:\Users\Rustam\Desktop\инфо для перезентации ЛВ\МВД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219200"/>
            <a:ext cx="2113540" cy="1143000"/>
          </a:xfrm>
          <a:prstGeom prst="rect">
            <a:avLst/>
          </a:prstGeom>
          <a:noFill/>
        </p:spPr>
      </p:pic>
      <p:sp>
        <p:nvSpPr>
          <p:cNvPr id="27" name="Rectangle 62"/>
          <p:cNvSpPr>
            <a:spLocks noChangeArrowheads="1"/>
          </p:cNvSpPr>
          <p:nvPr/>
        </p:nvSpPr>
        <p:spPr bwMode="auto">
          <a:xfrm>
            <a:off x="1066800" y="2362200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МВД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28" name="Rectangle 62"/>
          <p:cNvSpPr>
            <a:spLocks noChangeArrowheads="1"/>
          </p:cNvSpPr>
          <p:nvPr/>
        </p:nvSpPr>
        <p:spPr bwMode="auto">
          <a:xfrm>
            <a:off x="1066800" y="40386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ФСИН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3048000" y="4495800"/>
            <a:ext cx="289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400" b="1" u="sng" dirty="0" smtClean="0">
                <a:latin typeface="Calibri" panose="020F0502020204030204" pitchFamily="34" charset="0"/>
              </a:rPr>
              <a:t>Частный и коммерческий сектор</a:t>
            </a:r>
          </a:p>
          <a:p>
            <a:pPr algn="ctr"/>
            <a:endParaRPr lang="en-US" altLang="zh-CN" b="1" u="sng" dirty="0">
              <a:latin typeface="Calibri" panose="020F0502020204030204" pitchFamily="34" charset="0"/>
            </a:endParaRPr>
          </a:p>
        </p:txBody>
      </p:sp>
      <p:pic>
        <p:nvPicPr>
          <p:cNvPr id="69647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2743200"/>
            <a:ext cx="1143000" cy="121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62"/>
          <p:cNvSpPr>
            <a:spLocks noChangeArrowheads="1"/>
          </p:cNvSpPr>
          <p:nvPr/>
        </p:nvSpPr>
        <p:spPr bwMode="auto">
          <a:xfrm>
            <a:off x="7010400" y="23622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err="1" smtClean="0">
                <a:latin typeface="Calibri" panose="020F0502020204030204" pitchFamily="34" charset="0"/>
              </a:rPr>
              <a:t>Росприроднадзор</a:t>
            </a:r>
            <a:endParaRPr lang="ru-RU" altLang="zh-CN" sz="1200" dirty="0" smtClean="0">
              <a:latin typeface="Calibri" panose="020F0502020204030204" pitchFamily="34" charset="0"/>
            </a:endParaRP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2819400" y="3962400"/>
            <a:ext cx="1828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Служба авиационной безопасности</a:t>
            </a:r>
          </a:p>
          <a:p>
            <a:pPr algn="ctr"/>
            <a:endParaRPr lang="ru-RU" altLang="zh-CN" sz="1200" dirty="0" smtClean="0">
              <a:latin typeface="Calibri" panose="020F0502020204030204" pitchFamily="34" charset="0"/>
            </a:endParaRP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pic>
        <p:nvPicPr>
          <p:cNvPr id="69648" name="Picture 16" descr="C:\Users\Rustam\Desktop\инфо для перезентации ЛВ\МЧС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1295400"/>
            <a:ext cx="977900" cy="981460"/>
          </a:xfrm>
          <a:prstGeom prst="rect">
            <a:avLst/>
          </a:prstGeom>
          <a:noFill/>
        </p:spPr>
      </p:pic>
      <p:sp>
        <p:nvSpPr>
          <p:cNvPr id="37" name="Rectangle 62"/>
          <p:cNvSpPr>
            <a:spLocks noChangeArrowheads="1"/>
          </p:cNvSpPr>
          <p:nvPr/>
        </p:nvSpPr>
        <p:spPr bwMode="auto">
          <a:xfrm>
            <a:off x="3276600" y="2362200"/>
            <a:ext cx="76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МЧС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38" name="Rectangle 62"/>
          <p:cNvSpPr>
            <a:spLocks noChangeArrowheads="1"/>
          </p:cNvSpPr>
          <p:nvPr/>
        </p:nvSpPr>
        <p:spPr bwMode="auto">
          <a:xfrm>
            <a:off x="4953000" y="23622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Таможенная служба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40" name="Rectangle 62"/>
          <p:cNvSpPr>
            <a:spLocks noChangeArrowheads="1"/>
          </p:cNvSpPr>
          <p:nvPr/>
        </p:nvSpPr>
        <p:spPr bwMode="auto">
          <a:xfrm>
            <a:off x="4953000" y="3962400"/>
            <a:ext cx="2057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Служба железнодорожной безопасности</a:t>
            </a:r>
          </a:p>
          <a:p>
            <a:pPr algn="ctr"/>
            <a:endParaRPr lang="ru-RU" altLang="zh-CN" sz="1200" dirty="0" smtClean="0">
              <a:latin typeface="Calibri" panose="020F0502020204030204" pitchFamily="34" charset="0"/>
            </a:endParaRP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pic>
        <p:nvPicPr>
          <p:cNvPr id="69650" name="Picture 18" descr="C:\Users\Rustam\Desktop\инфо для перезентации ЛВ\росинкас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15200" y="2819400"/>
            <a:ext cx="1143000" cy="1008063"/>
          </a:xfrm>
          <a:prstGeom prst="rect">
            <a:avLst/>
          </a:prstGeom>
          <a:noFill/>
        </p:spPr>
      </p:pic>
      <p:sp>
        <p:nvSpPr>
          <p:cNvPr id="42" name="Rectangle 62"/>
          <p:cNvSpPr>
            <a:spLocks noChangeArrowheads="1"/>
          </p:cNvSpPr>
          <p:nvPr/>
        </p:nvSpPr>
        <p:spPr bwMode="auto">
          <a:xfrm>
            <a:off x="7086600" y="39624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Служба инкассации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pic>
        <p:nvPicPr>
          <p:cNvPr id="69651" name="Picture 19" descr="C:\Users\Rustam\Desktop\инфо для перезентации ЛВ\склад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4953000"/>
            <a:ext cx="1679575" cy="990600"/>
          </a:xfrm>
          <a:prstGeom prst="rect">
            <a:avLst/>
          </a:prstGeom>
          <a:noFill/>
        </p:spPr>
      </p:pic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09600" y="609600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Охранные структуры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45" name="Rectangle 62"/>
          <p:cNvSpPr>
            <a:spLocks noChangeArrowheads="1"/>
          </p:cNvSpPr>
          <p:nvPr/>
        </p:nvSpPr>
        <p:spPr bwMode="auto">
          <a:xfrm>
            <a:off x="2667000" y="6096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Добывающие компании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46" name="Rectangle 62"/>
          <p:cNvSpPr>
            <a:spLocks noChangeArrowheads="1"/>
          </p:cNvSpPr>
          <p:nvPr/>
        </p:nvSpPr>
        <p:spPr bwMode="auto">
          <a:xfrm>
            <a:off x="4648200" y="6096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Курьерские службы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  <p:sp>
        <p:nvSpPr>
          <p:cNvPr id="47" name="Rectangle 62"/>
          <p:cNvSpPr>
            <a:spLocks noChangeArrowheads="1"/>
          </p:cNvSpPr>
          <p:nvPr/>
        </p:nvSpPr>
        <p:spPr bwMode="auto">
          <a:xfrm>
            <a:off x="6705600" y="60960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ru-RU" altLang="zh-CN" sz="1200" dirty="0" smtClean="0">
                <a:latin typeface="Calibri" panose="020F0502020204030204" pitchFamily="34" charset="0"/>
              </a:rPr>
              <a:t>Складские службы</a:t>
            </a:r>
          </a:p>
          <a:p>
            <a:pPr algn="ctr"/>
            <a:endParaRPr lang="en-US" altLang="zh-CN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304800"/>
            <a:ext cx="3200400" cy="381000"/>
          </a:xfrm>
        </p:spPr>
        <p:txBody>
          <a:bodyPr/>
          <a:lstStyle/>
          <a:p>
            <a:r>
              <a:rPr lang="ru-RU" sz="2000" dirty="0" smtClean="0">
                <a:latin typeface="+mn-lt"/>
              </a:rPr>
              <a:t>Реализованные проекты</a:t>
            </a:r>
            <a:endParaRPr lang="ru-RU" sz="2000" dirty="0">
              <a:latin typeface="+mn-lt"/>
            </a:endParaRP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533400" y="1371600"/>
            <a:ext cx="3339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zh-CN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Парк школьных автобус,  </a:t>
            </a:r>
            <a:r>
              <a:rPr lang="ru-RU" altLang="zh-CN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Дубай</a:t>
            </a:r>
            <a:r>
              <a:rPr lang="ru-RU" altLang="zh-CN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</a:t>
            </a:r>
            <a:endParaRPr lang="zh-CN" altLang="en-US" sz="1400" b="1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66800"/>
            <a:ext cx="1827140" cy="12192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533400" y="2438400"/>
            <a:ext cx="3733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446213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zh-CN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Служба инкассации в городе , </a:t>
            </a:r>
            <a:r>
              <a:rPr lang="ru-RU" altLang="zh-CN" sz="1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Уцзян</a:t>
            </a:r>
            <a:r>
              <a:rPr lang="ru-RU" altLang="zh-CN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(Китай)</a:t>
            </a:r>
            <a:endParaRPr lang="zh-CN" altLang="en-US" sz="1400" b="1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矩形 2"/>
          <p:cNvSpPr/>
          <p:nvPr/>
        </p:nvSpPr>
        <p:spPr>
          <a:xfrm>
            <a:off x="533400" y="1905000"/>
            <a:ext cx="2966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Полицейские департамент,  Турция</a:t>
            </a:r>
            <a:endParaRPr lang="zh-CN" altLang="en-US" sz="1400" b="1" dirty="0"/>
          </a:p>
        </p:txBody>
      </p:sp>
      <p:pic>
        <p:nvPicPr>
          <p:cNvPr id="13" name="officeArt object" descr="../../../../../Downloads/IMG_6612.J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81800" y="1066800"/>
            <a:ext cx="1905000" cy="12139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矩形 2"/>
          <p:cNvSpPr/>
          <p:nvPr/>
        </p:nvSpPr>
        <p:spPr>
          <a:xfrm>
            <a:off x="533400" y="2971800"/>
            <a:ext cx="2828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Служба спасения ,  Южная Корея</a:t>
            </a:r>
            <a:endParaRPr lang="zh-CN" altLang="en-US" sz="1400" b="1" dirty="0"/>
          </a:p>
        </p:txBody>
      </p:sp>
      <p:pic>
        <p:nvPicPr>
          <p:cNvPr id="15" name="officeArt object" descr="../../../../../Downloads/IMG_6611.J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48200" y="2438400"/>
            <a:ext cx="1828800" cy="1143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矩形 2"/>
          <p:cNvSpPr/>
          <p:nvPr/>
        </p:nvSpPr>
        <p:spPr>
          <a:xfrm>
            <a:off x="533400" y="3505200"/>
            <a:ext cx="3175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Полицейские департамент,  Сингапур</a:t>
            </a:r>
            <a:endParaRPr lang="zh-CN" altLang="en-US" sz="1400" b="1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438400"/>
            <a:ext cx="19049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C:\Users\Rustam\Desktop\KEDACOM\Презентации\презентация компании KEDACOM\Page_0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733800"/>
            <a:ext cx="4063922" cy="1219200"/>
          </a:xfrm>
          <a:prstGeom prst="rect">
            <a:avLst/>
          </a:prstGeom>
          <a:noFill/>
        </p:spPr>
      </p:pic>
      <p:sp>
        <p:nvSpPr>
          <p:cNvPr id="19" name="矩形 2"/>
          <p:cNvSpPr/>
          <p:nvPr/>
        </p:nvSpPr>
        <p:spPr>
          <a:xfrm>
            <a:off x="533400" y="4114800"/>
            <a:ext cx="3566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Система управления транспортом,  Гонконг</a:t>
            </a:r>
            <a:endParaRPr lang="zh-CN" altLang="en-US" sz="1400" b="1" dirty="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29200"/>
            <a:ext cx="4038600" cy="1600200"/>
          </a:xfrm>
          <a:prstGeom prst="rect">
            <a:avLst/>
          </a:prstGeom>
        </p:spPr>
      </p:pic>
      <p:sp>
        <p:nvSpPr>
          <p:cNvPr id="23" name="矩形 2"/>
          <p:cNvSpPr/>
          <p:nvPr/>
        </p:nvSpPr>
        <p:spPr>
          <a:xfrm>
            <a:off x="533400" y="5257800"/>
            <a:ext cx="2759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Великий военный парад ,  Пекин</a:t>
            </a:r>
            <a:endParaRPr lang="zh-CN" altLang="en-US" sz="1400" b="1" dirty="0"/>
          </a:p>
        </p:txBody>
      </p:sp>
      <p:sp>
        <p:nvSpPr>
          <p:cNvPr id="24" name="矩形 2"/>
          <p:cNvSpPr/>
          <p:nvPr/>
        </p:nvSpPr>
        <p:spPr>
          <a:xfrm>
            <a:off x="533400" y="4724400"/>
            <a:ext cx="3190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kern="100" dirty="0" smtClean="0"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Полицейские департамент,  Иордания</a:t>
            </a:r>
            <a:endParaRPr lang="zh-CN" altLang="en-US" sz="1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3039814" cy="313068"/>
          </a:xfrm>
        </p:spPr>
        <p:txBody>
          <a:bodyPr/>
          <a:lstStyle/>
          <a:p>
            <a:r>
              <a:rPr lang="ru-RU" sz="2000" dirty="0" smtClean="0">
                <a:latin typeface="+mj-lt"/>
              </a:rPr>
              <a:t>Реализованные проекты</a:t>
            </a:r>
            <a:endParaRPr lang="ru-RU" sz="2000" dirty="0">
              <a:latin typeface="+mj-lt"/>
            </a:endParaRPr>
          </a:p>
        </p:txBody>
      </p:sp>
      <p:pic>
        <p:nvPicPr>
          <p:cNvPr id="69636" name="Picture 4" descr="C:\Users\Rustam\Desktop\KEDACOM\Презентации\презентация компании KEDACOM\Page_0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029200"/>
            <a:ext cx="3810000" cy="1295400"/>
          </a:xfrm>
          <a:prstGeom prst="rect">
            <a:avLst/>
          </a:prstGeom>
          <a:noFill/>
        </p:spPr>
      </p:pic>
      <p:pic>
        <p:nvPicPr>
          <p:cNvPr id="7" name="图片 2" descr="D:\微博微信稿件\微博微信稿件\9月份微信\杭州G20峰会\封面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17526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14600"/>
            <a:ext cx="1820491" cy="114300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3810000"/>
            <a:ext cx="2138535" cy="10801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" y="1295400"/>
            <a:ext cx="2802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j-lt"/>
              </a:rPr>
              <a:t>Авиасалон центр, </a:t>
            </a:r>
            <a:r>
              <a:rPr lang="ru-RU" sz="1400" b="1" dirty="0" err="1" smtClean="0">
                <a:latin typeface="+mj-lt"/>
              </a:rPr>
              <a:t>Чжухай</a:t>
            </a:r>
            <a:r>
              <a:rPr lang="ru-RU" sz="1400" b="1" dirty="0" smtClean="0">
                <a:latin typeface="+mj-lt"/>
              </a:rPr>
              <a:t> (Китай)</a:t>
            </a:r>
            <a:endParaRPr lang="ru-RU" sz="14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828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+mj-lt"/>
              </a:rPr>
              <a:t>Всемирная интернет-конференция, </a:t>
            </a:r>
            <a:r>
              <a:rPr lang="ru-RU" sz="1400" b="1" dirty="0" err="1" smtClean="0">
                <a:latin typeface="+mj-lt"/>
              </a:rPr>
              <a:t>Учжень</a:t>
            </a:r>
            <a:r>
              <a:rPr lang="ru-RU" sz="1400" b="1" dirty="0" smtClean="0">
                <a:latin typeface="+mj-lt"/>
              </a:rPr>
              <a:t> (Китай) </a:t>
            </a:r>
            <a:endParaRPr lang="ru-RU" sz="1400" b="1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" y="2362200"/>
            <a:ext cx="472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+mj-lt"/>
              </a:rPr>
              <a:t>Азиатские молодежные игры,  </a:t>
            </a:r>
            <a:r>
              <a:rPr lang="ru-RU" sz="1400" b="1" dirty="0" err="1" smtClean="0">
                <a:latin typeface="+mj-lt"/>
              </a:rPr>
              <a:t>Нанжинг</a:t>
            </a:r>
            <a:r>
              <a:rPr lang="ru-RU" sz="1400" b="1" dirty="0" smtClean="0">
                <a:latin typeface="+mj-lt"/>
              </a:rPr>
              <a:t> (Китай)</a:t>
            </a:r>
            <a:endParaRPr lang="ru-RU" sz="1400" b="1" dirty="0">
              <a:latin typeface="+mj-lt"/>
            </a:endParaRPr>
          </a:p>
        </p:txBody>
      </p:sp>
      <p:sp>
        <p:nvSpPr>
          <p:cNvPr id="17" name="标题 2"/>
          <p:cNvSpPr txBox="1">
            <a:spLocks/>
          </p:cNvSpPr>
          <p:nvPr/>
        </p:nvSpPr>
        <p:spPr>
          <a:xfrm>
            <a:off x="381000" y="3429000"/>
            <a:ext cx="28956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1400" b="1" dirty="0" smtClean="0"/>
              <a:t>Саммит </a:t>
            </a:r>
            <a:r>
              <a:rPr lang="en-US" altLang="zh-CN" sz="1400" b="1" dirty="0" smtClean="0"/>
              <a:t>G20 </a:t>
            </a:r>
            <a:r>
              <a:rPr lang="ru-RU" altLang="zh-CN" sz="1400" b="1" dirty="0" smtClean="0"/>
              <a:t>в 2016, Пекин (Китай)</a:t>
            </a:r>
            <a:endParaRPr lang="zh-CN" altLang="en-US" sz="1400" b="1" dirty="0"/>
          </a:p>
        </p:txBody>
      </p:sp>
      <p:sp>
        <p:nvSpPr>
          <p:cNvPr id="18" name="标题 2"/>
          <p:cNvSpPr txBox="1">
            <a:spLocks/>
          </p:cNvSpPr>
          <p:nvPr/>
        </p:nvSpPr>
        <p:spPr>
          <a:xfrm>
            <a:off x="457200" y="4419600"/>
            <a:ext cx="38100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CN" sz="1400" b="1" dirty="0" smtClean="0"/>
              <a:t>Олимпиада – 2008, Пекин (Китай)</a:t>
            </a:r>
          </a:p>
        </p:txBody>
      </p:sp>
      <p:sp>
        <p:nvSpPr>
          <p:cNvPr id="19" name="标题 2"/>
          <p:cNvSpPr txBox="1">
            <a:spLocks/>
          </p:cNvSpPr>
          <p:nvPr/>
        </p:nvSpPr>
        <p:spPr>
          <a:xfrm>
            <a:off x="457200" y="2895600"/>
            <a:ext cx="38862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CN" sz="1400" b="1" dirty="0" smtClean="0"/>
              <a:t>Суды, </a:t>
            </a:r>
            <a:r>
              <a:rPr lang="ru-RU" altLang="zh-CN" sz="1400" b="1" dirty="0" err="1" smtClean="0"/>
              <a:t>Суджоу</a:t>
            </a:r>
            <a:r>
              <a:rPr lang="ru-RU" altLang="zh-CN" sz="1400" b="1" dirty="0" smtClean="0"/>
              <a:t>  (Китай)</a:t>
            </a:r>
            <a:endParaRPr lang="zh-CN" altLang="en-US" sz="1400" b="1" dirty="0"/>
          </a:p>
        </p:txBody>
      </p:sp>
      <p:sp>
        <p:nvSpPr>
          <p:cNvPr id="21" name="标题 2"/>
          <p:cNvSpPr txBox="1">
            <a:spLocks/>
          </p:cNvSpPr>
          <p:nvPr/>
        </p:nvSpPr>
        <p:spPr>
          <a:xfrm>
            <a:off x="381000" y="3886200"/>
            <a:ext cx="25908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1400" b="1" dirty="0" smtClean="0"/>
              <a:t>Пограничная служба,  Турции</a:t>
            </a:r>
            <a:endParaRPr lang="zh-CN" altLang="en-US" sz="1400" b="1" dirty="0"/>
          </a:p>
        </p:txBody>
      </p:sp>
      <p:pic>
        <p:nvPicPr>
          <p:cNvPr id="69637" name="Picture 5" descr="C:\Users\Rustam\Desktop\инфо для перезентации ЛВ\китайская кон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143000"/>
            <a:ext cx="1752600" cy="1166453"/>
          </a:xfrm>
          <a:prstGeom prst="rect">
            <a:avLst/>
          </a:prstGeom>
          <a:noFill/>
        </p:spPr>
      </p:pic>
      <p:sp>
        <p:nvSpPr>
          <p:cNvPr id="23" name="标题 2"/>
          <p:cNvSpPr txBox="1">
            <a:spLocks/>
          </p:cNvSpPr>
          <p:nvPr/>
        </p:nvSpPr>
        <p:spPr>
          <a:xfrm>
            <a:off x="457200" y="4953000"/>
            <a:ext cx="38100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CN" sz="1400" b="1" dirty="0" smtClean="0"/>
              <a:t>Безопасный город, </a:t>
            </a:r>
            <a:r>
              <a:rPr lang="ru-RU" altLang="zh-CN" sz="1400" b="1" dirty="0" err="1" smtClean="0"/>
              <a:t>Суджоу</a:t>
            </a:r>
            <a:r>
              <a:rPr lang="ru-RU" altLang="zh-CN" sz="1400" b="1" dirty="0" smtClean="0"/>
              <a:t> (Китай)</a:t>
            </a:r>
          </a:p>
        </p:txBody>
      </p:sp>
      <p:sp>
        <p:nvSpPr>
          <p:cNvPr id="24" name="标题 2"/>
          <p:cNvSpPr txBox="1">
            <a:spLocks/>
          </p:cNvSpPr>
          <p:nvPr/>
        </p:nvSpPr>
        <p:spPr>
          <a:xfrm>
            <a:off x="457200" y="5410200"/>
            <a:ext cx="3810000" cy="432048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CN" sz="1400" b="1" dirty="0" smtClean="0"/>
              <a:t>Сеть казино, Япония</a:t>
            </a:r>
          </a:p>
        </p:txBody>
      </p:sp>
      <p:pic>
        <p:nvPicPr>
          <p:cNvPr id="69638" name="Picture 6" descr="C:\Users\Rustam\Desktop\инфо для перезентации ЛВ\азиатские игр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143000"/>
            <a:ext cx="1725612" cy="1142999"/>
          </a:xfrm>
          <a:prstGeom prst="rect">
            <a:avLst/>
          </a:prstGeom>
          <a:noFill/>
        </p:spPr>
      </p:pic>
      <p:pic>
        <p:nvPicPr>
          <p:cNvPr id="69639" name="Picture 7" descr="C:\Users\Rustam\Desktop\инфо для перезентации ЛВ\олимпиада пеки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3810000"/>
            <a:ext cx="1681162" cy="106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0"/>
          <p:cNvGrpSpPr/>
          <p:nvPr/>
        </p:nvGrpSpPr>
        <p:grpSpPr>
          <a:xfrm>
            <a:off x="3861816" y="2878455"/>
            <a:ext cx="1420368" cy="1101090"/>
            <a:chOff x="853440" y="2835909"/>
            <a:chExt cx="1420368" cy="110109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53440" y="2835909"/>
              <a:ext cx="1420368" cy="11010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853440" y="2835909"/>
              <a:ext cx="1420368" cy="1101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984" tIns="0" rIns="0" bIns="0" numCol="1" spcCol="1270" anchor="t" anchorCtr="0">
              <a:noAutofit/>
            </a:bodyPr>
            <a:lstStyle/>
            <a:p>
              <a:pPr lvl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kern="1200"/>
            </a:p>
          </p:txBody>
        </p:sp>
      </p:grp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3505200" y="381000"/>
            <a:ext cx="2201614" cy="307777"/>
          </a:xfrm>
        </p:spPr>
        <p:txBody>
          <a:bodyPr/>
          <a:lstStyle/>
          <a:p>
            <a:r>
              <a:rPr lang="ru-RU" sz="2000" dirty="0" smtClean="0"/>
              <a:t>О компании</a:t>
            </a:r>
            <a:endParaRPr lang="ru-RU" sz="2000" dirty="0"/>
          </a:p>
        </p:txBody>
      </p:sp>
      <p:pic>
        <p:nvPicPr>
          <p:cNvPr id="4098" name="Picture 2" descr="https://en.kedacom.com/u/cms/www/201709/05172147f1j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14400"/>
            <a:ext cx="4800600" cy="2667000"/>
          </a:xfrm>
          <a:prstGeom prst="rect">
            <a:avLst/>
          </a:prstGeom>
          <a:noFill/>
        </p:spPr>
      </p:pic>
      <p:sp>
        <p:nvSpPr>
          <p:cNvPr id="30" name="Заголовок 7"/>
          <p:cNvSpPr txBox="1">
            <a:spLocks/>
          </p:cNvSpPr>
          <p:nvPr/>
        </p:nvSpPr>
        <p:spPr>
          <a:xfrm>
            <a:off x="4495800" y="4800600"/>
            <a:ext cx="3886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noProof="0" dirty="0" smtClean="0">
                <a:latin typeface="+mj-lt"/>
                <a:ea typeface="+mj-ea"/>
                <a:cs typeface="Times New Roman" pitchFamily="18" charset="0"/>
              </a:rPr>
              <a:t>Штат компании </a:t>
            </a:r>
            <a:r>
              <a:rPr lang="en-US" sz="1300" b="1" noProof="0" dirty="0" smtClean="0">
                <a:latin typeface="+mj-lt"/>
                <a:ea typeface="+mj-ea"/>
                <a:cs typeface="Times New Roman" pitchFamily="18" charset="0"/>
              </a:rPr>
              <a:t>KEDACOM </a:t>
            </a:r>
            <a:r>
              <a:rPr lang="ru-RU" sz="1300" b="1" noProof="0" dirty="0" smtClean="0">
                <a:latin typeface="+mj-lt"/>
                <a:ea typeface="+mj-ea"/>
                <a:cs typeface="Times New Roman" pitchFamily="18" charset="0"/>
              </a:rPr>
              <a:t>насчитывает свыше 3300 человек</a:t>
            </a:r>
            <a:endParaRPr kumimoji="0" lang="ru-RU" sz="1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5" name="Заголовок 7"/>
          <p:cNvSpPr txBox="1">
            <a:spLocks/>
          </p:cNvSpPr>
          <p:nvPr/>
        </p:nvSpPr>
        <p:spPr>
          <a:xfrm>
            <a:off x="4191000" y="3810000"/>
            <a:ext cx="4724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1300" b="1" dirty="0" smtClean="0">
                <a:latin typeface="+mj-lt"/>
                <a:ea typeface="+mj-ea"/>
                <a:cs typeface="Times New Roman" pitchFamily="18" charset="0"/>
              </a:rPr>
              <a:t>KEDACOM</a:t>
            </a:r>
            <a:r>
              <a:rPr lang="en-US" sz="1300" dirty="0" smtClean="0"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1300" dirty="0" smtClean="0">
                <a:latin typeface="+mj-lt"/>
                <a:ea typeface="+mj-ea"/>
                <a:cs typeface="Times New Roman" pitchFamily="18" charset="0"/>
              </a:rPr>
              <a:t>сегодня – это одна из крупнейших азиатских компаний</a:t>
            </a:r>
            <a:r>
              <a:rPr lang="en-US" sz="1300" dirty="0" smtClean="0"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1300" dirty="0" smtClean="0">
                <a:latin typeface="+mj-lt"/>
                <a:ea typeface="+mj-ea"/>
                <a:cs typeface="Times New Roman" pitchFamily="18" charset="0"/>
              </a:rPr>
              <a:t>среди разработчиков и производителей профессиональных систем Видеоконференцсвязи и </a:t>
            </a:r>
            <a:r>
              <a:rPr lang="en-US" sz="1300" dirty="0" smtClean="0">
                <a:latin typeface="+mj-lt"/>
                <a:ea typeface="+mj-ea"/>
                <a:cs typeface="Times New Roman" pitchFamily="18" charset="0"/>
              </a:rPr>
              <a:t>IP</a:t>
            </a:r>
            <a:r>
              <a:rPr lang="ru-RU" sz="1300" smtClean="0">
                <a:latin typeface="+mj-lt"/>
                <a:ea typeface="+mj-ea"/>
                <a:cs typeface="Times New Roman" pitchFamily="18" charset="0"/>
              </a:rPr>
              <a:t> Видеонаблюдения.  </a:t>
            </a:r>
            <a:endParaRPr lang="ru-RU" sz="1300" dirty="0" smtClean="0">
              <a:latin typeface="+mj-lt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</a:pPr>
            <a:r>
              <a:rPr kumimoji="0" lang="ru-RU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1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102" name="Picture 6" descr="C:\Users\Rustam\Desktop\инфо для перезентации ЛВ\деловые люд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0"/>
            <a:ext cx="2574925" cy="2351765"/>
          </a:xfrm>
          <a:prstGeom prst="rect">
            <a:avLst/>
          </a:prstGeom>
          <a:noFill/>
        </p:spPr>
      </p:pic>
      <p:sp>
        <p:nvSpPr>
          <p:cNvPr id="38" name="Заголовок 7"/>
          <p:cNvSpPr txBox="1">
            <a:spLocks/>
          </p:cNvSpPr>
          <p:nvPr/>
        </p:nvSpPr>
        <p:spPr>
          <a:xfrm>
            <a:off x="4495800" y="5410200"/>
            <a:ext cx="464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noProof="0" dirty="0" smtClean="0">
                <a:latin typeface="+mj-lt"/>
                <a:ea typeface="+mj-ea"/>
                <a:cs typeface="Times New Roman" pitchFamily="18" charset="0"/>
              </a:rPr>
              <a:t>В штате свыше 1700  инженеров отдела разработок и технических специалистов</a:t>
            </a:r>
          </a:p>
          <a:p>
            <a:pPr lvl="0">
              <a:spcBef>
                <a:spcPct val="0"/>
              </a:spcBef>
            </a:pPr>
            <a:endParaRPr kumimoji="0" lang="ru-RU" sz="1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9" name="Заголовок 7"/>
          <p:cNvSpPr txBox="1">
            <a:spLocks/>
          </p:cNvSpPr>
          <p:nvPr/>
        </p:nvSpPr>
        <p:spPr>
          <a:xfrm>
            <a:off x="228600" y="1143000"/>
            <a:ext cx="3657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dirty="0" smtClean="0">
                <a:latin typeface="+mj-lt"/>
                <a:ea typeface="+mj-ea"/>
                <a:cs typeface="Times New Roman" pitchFamily="18" charset="0"/>
              </a:rPr>
              <a:t>На сегодняшний день, компания </a:t>
            </a:r>
            <a:r>
              <a:rPr lang="en-US" sz="1300" dirty="0" smtClean="0">
                <a:latin typeface="+mj-lt"/>
                <a:ea typeface="+mj-ea"/>
                <a:cs typeface="Times New Roman" pitchFamily="18" charset="0"/>
              </a:rPr>
              <a:t>KEDACOM </a:t>
            </a:r>
            <a:r>
              <a:rPr lang="ru-RU" sz="1300" dirty="0" smtClean="0">
                <a:latin typeface="+mj-lt"/>
                <a:ea typeface="+mj-ea"/>
                <a:cs typeface="Times New Roman" pitchFamily="18" charset="0"/>
              </a:rPr>
              <a:t>имеет  ряд представительств на территории Евросоюза и Тихоокеанского региона: 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300" b="1" dirty="0" smtClean="0">
                <a:latin typeface="+mj-lt"/>
                <a:ea typeface="+mj-ea"/>
                <a:cs typeface="Times New Roman" pitchFamily="18" charset="0"/>
              </a:rPr>
              <a:t> Нидерланды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300" b="1" dirty="0" smtClean="0">
                <a:latin typeface="+mj-lt"/>
                <a:ea typeface="+mj-ea"/>
                <a:cs typeface="Times New Roman" pitchFamily="18" charset="0"/>
              </a:rPr>
              <a:t> Сингапур 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300" b="1" dirty="0" smtClean="0">
                <a:latin typeface="+mj-lt"/>
                <a:ea typeface="+mj-ea"/>
                <a:cs typeface="Times New Roman" pitchFamily="18" charset="0"/>
              </a:rPr>
              <a:t> Южная Корея </a:t>
            </a:r>
          </a:p>
          <a:p>
            <a:pPr lvl="0">
              <a:spcBef>
                <a:spcPct val="0"/>
              </a:spcBef>
            </a:pPr>
            <a:r>
              <a:rPr lang="ru-RU" sz="1300" dirty="0" smtClean="0">
                <a:latin typeface="+mj-lt"/>
                <a:ea typeface="+mj-ea"/>
                <a:cs typeface="Times New Roman" pitchFamily="18" charset="0"/>
              </a:rPr>
              <a:t>….а также широкую сеть эксклюзивных дистрибьюторов по всему миру.</a:t>
            </a:r>
          </a:p>
          <a:p>
            <a:pPr lvl="0">
              <a:spcBef>
                <a:spcPct val="0"/>
              </a:spcBef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103" name="Picture 7" descr="C:\Users\Rustam\Desktop\инфо для перезентации ЛВ\красная гал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724400"/>
            <a:ext cx="533400" cy="506046"/>
          </a:xfrm>
          <a:prstGeom prst="rect">
            <a:avLst/>
          </a:prstGeom>
          <a:noFill/>
        </p:spPr>
      </p:pic>
      <p:pic>
        <p:nvPicPr>
          <p:cNvPr id="40" name="Picture 7" descr="C:\Users\Rustam\Desktop\инфо для перезентации ЛВ\красная гал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5257800"/>
            <a:ext cx="533400" cy="506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2125414" cy="313068"/>
          </a:xfrm>
        </p:spPr>
        <p:txBody>
          <a:bodyPr/>
          <a:lstStyle/>
          <a:p>
            <a:r>
              <a:rPr lang="ru-RU" sz="2000" dirty="0" smtClean="0">
                <a:latin typeface="+mj-lt"/>
              </a:rPr>
              <a:t>Взаимодействие</a:t>
            </a:r>
            <a:endParaRPr lang="ru-RU" sz="2000" dirty="0">
              <a:latin typeface="+mj-lt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19600" y="1676400"/>
            <a:ext cx="441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18 августа 2014 г. – K</a:t>
            </a:r>
            <a:r>
              <a:rPr lang="en-US" sz="1400" dirty="0" smtClean="0">
                <a:latin typeface="+mj-lt"/>
              </a:rPr>
              <a:t>EDACOM</a:t>
            </a:r>
            <a:r>
              <a:rPr lang="ru-RU" sz="1400" dirty="0" smtClean="0">
                <a:latin typeface="+mj-lt"/>
              </a:rPr>
              <a:t> стал одним из полноправных членов </a:t>
            </a:r>
            <a:r>
              <a:rPr lang="en-US" sz="1400" dirty="0" smtClean="0">
                <a:latin typeface="+mj-lt"/>
              </a:rPr>
              <a:t>Open Network Video Interface Forum </a:t>
            </a:r>
            <a:r>
              <a:rPr lang="ru-RU" sz="1400" dirty="0" smtClean="0">
                <a:latin typeface="+mj-lt"/>
              </a:rPr>
              <a:t>(ONVIF)</a:t>
            </a:r>
            <a:endParaRPr lang="ru-RU" sz="1400" dirty="0">
              <a:latin typeface="+mj-lt"/>
            </a:endParaRPr>
          </a:p>
        </p:txBody>
      </p:sp>
      <p:pic>
        <p:nvPicPr>
          <p:cNvPr id="70660" name="Picture 4" descr="C:\Users\Rustam\Desktop\инфо для перезентации ЛВ\macrosc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5334000"/>
            <a:ext cx="2971800" cy="1082829"/>
          </a:xfrm>
          <a:prstGeom prst="rect">
            <a:avLst/>
          </a:prstGeom>
          <a:noFill/>
        </p:spPr>
      </p:pic>
      <p:pic>
        <p:nvPicPr>
          <p:cNvPr id="70661" name="Picture 5" descr="C:\Users\Rustam\Desktop\инфо для перезентации ЛВ\Milestone l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743200"/>
            <a:ext cx="2667000" cy="799628"/>
          </a:xfrm>
          <a:prstGeom prst="rect">
            <a:avLst/>
          </a:prstGeom>
          <a:noFill/>
        </p:spPr>
      </p:pic>
      <p:pic>
        <p:nvPicPr>
          <p:cNvPr id="70662" name="Picture 6" descr="C:\Users\Rustam\Desktop\инфо для перезентации ЛВ\itv axx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724400"/>
            <a:ext cx="2438400" cy="597159"/>
          </a:xfrm>
          <a:prstGeom prst="rect">
            <a:avLst/>
          </a:prstGeom>
          <a:noFill/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733800"/>
            <a:ext cx="2514600" cy="7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381000" y="2590800"/>
          <a:ext cx="5103813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Acrobat Document" r:id="rId8" imgW="6857143" imgH="5144218" progId="AcroExch.Document.DC">
                  <p:embed/>
                </p:oleObj>
              </mc:Choice>
              <mc:Fallback>
                <p:oleObj name="Acrobat Document" r:id="rId8" imgW="6857143" imgH="5144218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5103813" cy="38290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3657600" cy="4873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Этапы развития компании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85800" y="3200400"/>
            <a:ext cx="8229600" cy="158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0" y="2286000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1995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200" dirty="0" smtClean="0"/>
              <a:t>Основание </a:t>
            </a:r>
            <a:r>
              <a:rPr lang="en-US" sz="1200" dirty="0" smtClean="0"/>
              <a:t>KEDACOM</a:t>
            </a:r>
            <a:r>
              <a:rPr lang="ru-RU" sz="1200" dirty="0" smtClean="0"/>
              <a:t>  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33400" y="3429000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2001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Основание </a:t>
            </a:r>
            <a:r>
              <a:rPr lang="en-US" sz="1200" dirty="0" smtClean="0"/>
              <a:t>R&amp;D</a:t>
            </a:r>
            <a:r>
              <a:rPr lang="ru-RU" sz="1200" dirty="0" smtClean="0"/>
              <a:t> центра </a:t>
            </a:r>
            <a:r>
              <a:rPr lang="en-US" sz="1200" dirty="0" smtClean="0"/>
              <a:t>KEDACOM</a:t>
            </a:r>
            <a:endParaRPr lang="ru-RU" sz="1200" dirty="0" smtClean="0"/>
          </a:p>
          <a:p>
            <a:pPr algn="ctr"/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447800" y="22860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2002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algn="ctr"/>
            <a:r>
              <a:rPr lang="ru-RU" sz="1200" dirty="0" smtClean="0"/>
              <a:t>Запуск системы видеоконференцсвязи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286000" y="34290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2004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Запуск системы </a:t>
            </a:r>
            <a:r>
              <a:rPr lang="en-US" sz="1200" dirty="0" smtClean="0"/>
              <a:t>IP </a:t>
            </a:r>
            <a:r>
              <a:rPr lang="ru-RU" sz="1200" dirty="0" smtClean="0"/>
              <a:t>видеонаблюдения. 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505200" y="22860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200</a:t>
            </a:r>
            <a:r>
              <a:rPr lang="ru-RU" sz="1200" b="1" dirty="0" smtClean="0"/>
              <a:t>8 </a:t>
            </a:r>
          </a:p>
          <a:p>
            <a:pPr algn="ctr"/>
            <a:r>
              <a:rPr lang="ru-RU" sz="1200" dirty="0" smtClean="0"/>
              <a:t>Запущен первый </a:t>
            </a:r>
            <a:r>
              <a:rPr lang="en-US" sz="1200" dirty="0" smtClean="0"/>
              <a:t>NVR </a:t>
            </a:r>
            <a:r>
              <a:rPr lang="ru-RU" sz="1200" dirty="0" smtClean="0"/>
              <a:t>на рынке</a:t>
            </a:r>
            <a:endParaRPr lang="ru-RU" sz="1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495800" y="3429000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2009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Запущена система видеонаблюдения HD 720p / 1080p</a:t>
            </a: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7467600" y="22860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2017</a:t>
            </a:r>
            <a:r>
              <a:rPr lang="ru-RU" sz="1200" b="1" dirty="0" smtClean="0"/>
              <a:t> </a:t>
            </a:r>
          </a:p>
          <a:p>
            <a:pPr algn="ctr"/>
            <a:r>
              <a:rPr lang="ru-RU" sz="1200" dirty="0" smtClean="0"/>
              <a:t>Выход на рынок России</a:t>
            </a:r>
            <a:endParaRPr 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553200" y="34290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20</a:t>
            </a:r>
            <a:r>
              <a:rPr lang="ru-RU" sz="1200" b="1" dirty="0" smtClean="0"/>
              <a:t>16 </a:t>
            </a:r>
          </a:p>
          <a:p>
            <a:pPr algn="ctr"/>
            <a:r>
              <a:rPr lang="ru-RU" sz="1200" dirty="0" smtClean="0"/>
              <a:t>Запуск мобильных решений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410200" y="22860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2012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Запущена первая система      </a:t>
            </a:r>
            <a:r>
              <a:rPr lang="ru-RU" sz="1200" dirty="0" err="1" smtClean="0"/>
              <a:t>Cloud</a:t>
            </a:r>
            <a:r>
              <a:rPr lang="ru-RU" sz="1200" dirty="0" smtClean="0"/>
              <a:t> </a:t>
            </a:r>
            <a:r>
              <a:rPr lang="ru-RU" sz="1200" dirty="0" err="1" smtClean="0"/>
              <a:t>Video</a:t>
            </a:r>
            <a:r>
              <a:rPr lang="ru-RU" sz="1200" dirty="0" smtClean="0"/>
              <a:t> </a:t>
            </a:r>
            <a:r>
              <a:rPr lang="ru-RU" sz="1200" dirty="0" err="1" smtClean="0"/>
              <a:t>Conference</a:t>
            </a:r>
            <a:endParaRPr lang="ru-RU" sz="12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28600" y="2286000"/>
            <a:ext cx="914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371600" y="2286000"/>
            <a:ext cx="1828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29000" y="2286000"/>
            <a:ext cx="17526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410200" y="2286000"/>
            <a:ext cx="19050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543800" y="2286000"/>
            <a:ext cx="1295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81000" y="3429000"/>
            <a:ext cx="1600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362200" y="3429000"/>
            <a:ext cx="1676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419600" y="3429000"/>
            <a:ext cx="17526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553200" y="3429000"/>
            <a:ext cx="1676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rot="5400000">
            <a:off x="572294" y="30853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1029494" y="33139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2172494" y="30853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3086894" y="33139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4229894" y="30853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>
            <a:off x="5144294" y="33139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6287294" y="30853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rot="5400000">
            <a:off x="7277894" y="33139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>
            <a:off x="8116094" y="3085306"/>
            <a:ext cx="228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81000"/>
            <a:ext cx="2362200" cy="307777"/>
          </a:xfrm>
        </p:spPr>
        <p:txBody>
          <a:bodyPr/>
          <a:lstStyle/>
          <a:p>
            <a:r>
              <a:rPr lang="ru-RU" sz="2000" dirty="0" smtClean="0"/>
              <a:t>Ассортимент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58000" y="2895600"/>
            <a:ext cx="68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NVR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62400" y="1524000"/>
            <a:ext cx="1113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</a:t>
            </a:r>
          </a:p>
          <a:p>
            <a:r>
              <a:rPr lang="en-US" sz="1600" b="1" dirty="0" smtClean="0"/>
              <a:t>IP </a:t>
            </a:r>
            <a:r>
              <a:rPr lang="ru-RU" sz="1600" b="1" dirty="0" smtClean="0"/>
              <a:t>камеры</a:t>
            </a:r>
          </a:p>
          <a:p>
            <a:endParaRPr lang="en-US" sz="1600" b="1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990600" y="2819400"/>
            <a:ext cx="144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АПК </a:t>
            </a:r>
            <a:r>
              <a:rPr lang="en-US" sz="1600" b="1" dirty="0" smtClean="0"/>
              <a:t>Phoenix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28800" y="50292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Мобильные решения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2000" y="4343400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Кодеры и </a:t>
            </a:r>
            <a:r>
              <a:rPr lang="ru-RU" sz="1600" b="1" dirty="0" err="1" smtClean="0"/>
              <a:t>энкодеры</a:t>
            </a:r>
            <a:endParaRPr lang="ru-RU" sz="1600" b="1" dirty="0" smtClean="0"/>
          </a:p>
          <a:p>
            <a:endParaRPr lang="ru-RU" sz="1600" b="1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6172200" y="43434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Сетевые хранилища</a:t>
            </a:r>
          </a:p>
        </p:txBody>
      </p:sp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0"/>
            <a:ext cx="1600200" cy="4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990600" cy="66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172570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C:\Users\Rustam\Desktop\инфо для перезентации ЛВ\BW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562600"/>
            <a:ext cx="838200" cy="838200"/>
          </a:xfrm>
          <a:prstGeom prst="rect">
            <a:avLst/>
          </a:prstGeom>
          <a:noFill/>
        </p:spPr>
      </p:pic>
      <p:pic>
        <p:nvPicPr>
          <p:cNvPr id="23559" name="Picture 7" descr="C:\Users\Rustam\Desktop\инфо для перезентации ЛВ\Док станц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5410200"/>
            <a:ext cx="1219200" cy="1066800"/>
          </a:xfrm>
          <a:prstGeom prst="rect">
            <a:avLst/>
          </a:prstGeom>
          <a:noFill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581400"/>
            <a:ext cx="1676400" cy="77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657600"/>
            <a:ext cx="112437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43200" y="914400"/>
            <a:ext cx="1295400" cy="83279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5486400"/>
            <a:ext cx="134461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724400" y="5029200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Мобильные регистраторы</a:t>
            </a:r>
          </a:p>
          <a:p>
            <a:endParaRPr lang="ru-RU" sz="1600" b="1" dirty="0" smtClean="0"/>
          </a:p>
        </p:txBody>
      </p:sp>
      <p:pic>
        <p:nvPicPr>
          <p:cNvPr id="25" name="图片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76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椭圆 7"/>
          <p:cNvSpPr/>
          <p:nvPr/>
        </p:nvSpPr>
        <p:spPr>
          <a:xfrm>
            <a:off x="3505200" y="2514600"/>
            <a:ext cx="1913162" cy="19100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52800"/>
            <a:ext cx="1447800" cy="228600"/>
          </a:xfrm>
          <a:prstGeom prst="rect">
            <a:avLst/>
          </a:prstGeom>
        </p:spPr>
      </p:pic>
      <p:sp>
        <p:nvSpPr>
          <p:cNvPr id="28" name="Стрелка вверх 27"/>
          <p:cNvSpPr/>
          <p:nvPr/>
        </p:nvSpPr>
        <p:spPr>
          <a:xfrm rot="3739548">
            <a:off x="5295690" y="2680044"/>
            <a:ext cx="3810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6253162">
            <a:off x="5437817" y="3556535"/>
            <a:ext cx="381000" cy="3534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верх 29"/>
          <p:cNvSpPr/>
          <p:nvPr/>
        </p:nvSpPr>
        <p:spPr>
          <a:xfrm rot="8746741">
            <a:off x="4854960" y="4347447"/>
            <a:ext cx="381000" cy="3106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12440037">
            <a:off x="3707752" y="4337306"/>
            <a:ext cx="381000" cy="3110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 rot="15153269">
            <a:off x="3112050" y="3568601"/>
            <a:ext cx="381000" cy="3380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8017385">
            <a:off x="3258498" y="2667753"/>
            <a:ext cx="381000" cy="3532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>
            <a:off x="4267200" y="2133600"/>
            <a:ext cx="3810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0495 -4.44444E-6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55976" y="1974665"/>
            <a:ext cx="4788024" cy="307777"/>
          </a:xfrm>
        </p:spPr>
        <p:txBody>
          <a:bodyPr/>
          <a:lstStyle/>
          <a:p>
            <a:r>
              <a:rPr lang="ru-RU" altLang="zh-CN" sz="2000" dirty="0" smtClean="0">
                <a:solidFill>
                  <a:schemeClr val="bg1"/>
                </a:solidFill>
                <a:latin typeface="+mn-lt"/>
              </a:rPr>
              <a:t>Особенности видеокамер </a:t>
            </a:r>
            <a:r>
              <a:rPr lang="en-US" altLang="zh-CN" sz="2000" dirty="0" smtClean="0">
                <a:solidFill>
                  <a:schemeClr val="bg1"/>
                </a:solidFill>
                <a:latin typeface="+mn-lt"/>
              </a:rPr>
              <a:t>KEDACOM</a:t>
            </a:r>
            <a:endParaRPr lang="zh-CN" alt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0"/>
          <p:cNvGrpSpPr/>
          <p:nvPr/>
        </p:nvGrpSpPr>
        <p:grpSpPr>
          <a:xfrm>
            <a:off x="683568" y="932722"/>
            <a:ext cx="7704856" cy="5310515"/>
            <a:chOff x="2216" y="1560"/>
            <a:chExt cx="9983" cy="5373"/>
          </a:xfrm>
        </p:grpSpPr>
        <p:grpSp>
          <p:nvGrpSpPr>
            <p:cNvPr id="3" name="组合 72"/>
            <p:cNvGrpSpPr/>
            <p:nvPr/>
          </p:nvGrpSpPr>
          <p:grpSpPr>
            <a:xfrm>
              <a:off x="2216" y="3399"/>
              <a:ext cx="3052" cy="1749"/>
              <a:chOff x="1835696" y="2311212"/>
              <a:chExt cx="1938306" cy="1110757"/>
            </a:xfrm>
          </p:grpSpPr>
          <p:pic>
            <p:nvPicPr>
              <p:cNvPr id="6" name="Picture 3" descr="D:\智能IPC发布会\智能IPC发布\ppt\行为检测-图片\周界防范-博物馆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6" t="5075" r="3679" b="52643"/>
              <a:stretch>
                <a:fillRect/>
              </a:stretch>
            </p:blipFill>
            <p:spPr bwMode="auto">
              <a:xfrm>
                <a:off x="1835696" y="2311212"/>
                <a:ext cx="1938306" cy="1110757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 Box 17"/>
              <p:cNvSpPr txBox="1">
                <a:spLocks noChangeArrowheads="1"/>
              </p:cNvSpPr>
              <p:nvPr/>
            </p:nvSpPr>
            <p:spPr bwMode="auto">
              <a:xfrm>
                <a:off x="1835696" y="3236917"/>
                <a:ext cx="1938306" cy="180625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Вход в зону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4" name="组合 73"/>
            <p:cNvGrpSpPr/>
            <p:nvPr/>
          </p:nvGrpSpPr>
          <p:grpSpPr>
            <a:xfrm>
              <a:off x="5665" y="3370"/>
              <a:ext cx="3053" cy="1778"/>
              <a:chOff x="4032614" y="2306227"/>
              <a:chExt cx="1938942" cy="1128670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614" y="2306227"/>
                <a:ext cx="1938306" cy="111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17"/>
              <p:cNvSpPr txBox="1">
                <a:spLocks noChangeArrowheads="1"/>
              </p:cNvSpPr>
              <p:nvPr/>
            </p:nvSpPr>
            <p:spPr bwMode="auto">
              <a:xfrm>
                <a:off x="4033092" y="3249927"/>
                <a:ext cx="1938464" cy="184970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Пересечение линий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5" name="组合 9"/>
            <p:cNvGrpSpPr/>
            <p:nvPr/>
          </p:nvGrpSpPr>
          <p:grpSpPr>
            <a:xfrm>
              <a:off x="2220" y="1560"/>
              <a:ext cx="3052" cy="1753"/>
              <a:chOff x="1835696" y="952606"/>
              <a:chExt cx="1938306" cy="1112979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744" r="744"/>
              <a:stretch>
                <a:fillRect/>
              </a:stretch>
            </p:blipFill>
            <p:spPr>
              <a:xfrm>
                <a:off x="1835696" y="952606"/>
                <a:ext cx="1938306" cy="1104008"/>
              </a:xfrm>
              <a:prstGeom prst="rect">
                <a:avLst/>
              </a:prstGeom>
            </p:spPr>
          </p:pic>
          <p:sp>
            <p:nvSpPr>
              <p:cNvPr id="12" name="Text Box 17"/>
              <p:cNvSpPr txBox="1">
                <a:spLocks noChangeArrowheads="1"/>
              </p:cNvSpPr>
              <p:nvPr/>
            </p:nvSpPr>
            <p:spPr bwMode="auto">
              <a:xfrm>
                <a:off x="1835697" y="1870860"/>
                <a:ext cx="1938305" cy="194725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ru-RU" altLang="zh-CN" sz="1200" b="1" spc="300" dirty="0" err="1" smtClean="0">
                    <a:solidFill>
                      <a:schemeClr val="bg1"/>
                    </a:solidFill>
                    <a:latin typeface="+mn-lt"/>
                    <a:ea typeface="微软雅黑" panose="020B0503020204020204" pitchFamily="34" charset="-122"/>
                  </a:rPr>
                  <a:t>Расфокусировка</a:t>
                </a:r>
                <a:endParaRPr lang="en-US" altLang="zh-CN" sz="1200" b="1" spc="3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71"/>
            <p:cNvGrpSpPr/>
            <p:nvPr/>
          </p:nvGrpSpPr>
          <p:grpSpPr>
            <a:xfrm>
              <a:off x="9128" y="1560"/>
              <a:ext cx="3052" cy="1752"/>
              <a:chOff x="6230352" y="952806"/>
              <a:chExt cx="1938305" cy="1112346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0352" y="952806"/>
                <a:ext cx="1938305" cy="1112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 Box 17"/>
              <p:cNvSpPr txBox="1">
                <a:spLocks noChangeArrowheads="1"/>
              </p:cNvSpPr>
              <p:nvPr/>
            </p:nvSpPr>
            <p:spPr bwMode="auto">
              <a:xfrm>
                <a:off x="6241667" y="1871062"/>
                <a:ext cx="1926990" cy="183010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100" spc="300" dirty="0" smtClean="0">
                    <a:latin typeface="+mn-lt"/>
                  </a:rPr>
                  <a:t>Закрытие объектива</a:t>
                </a:r>
                <a:endParaRPr lang="en-US" altLang="zh-CN" sz="1100" spc="300" dirty="0">
                  <a:latin typeface="+mn-lt"/>
                </a:endParaRPr>
              </a:p>
            </p:txBody>
          </p:sp>
        </p:grpSp>
        <p:grpSp>
          <p:nvGrpSpPr>
            <p:cNvPr id="21" name="组合 70"/>
            <p:cNvGrpSpPr/>
            <p:nvPr/>
          </p:nvGrpSpPr>
          <p:grpSpPr>
            <a:xfrm>
              <a:off x="5665" y="1563"/>
              <a:ext cx="3071" cy="1753"/>
              <a:chOff x="4033023" y="954826"/>
              <a:chExt cx="1949781" cy="1112868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601"/>
              <a:stretch>
                <a:fillRect/>
              </a:stretch>
            </p:blipFill>
            <p:spPr>
              <a:xfrm>
                <a:off x="4033023" y="954826"/>
                <a:ext cx="1949781" cy="1110757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4047630" y="969284"/>
                <a:ext cx="1920566" cy="87085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4033024" y="1871084"/>
                <a:ext cx="1949779" cy="196610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Смена сцены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23" name="组合 75"/>
            <p:cNvGrpSpPr/>
            <p:nvPr/>
          </p:nvGrpSpPr>
          <p:grpSpPr>
            <a:xfrm>
              <a:off x="2216" y="5198"/>
              <a:ext cx="3053" cy="1735"/>
              <a:chOff x="1835292" y="3749543"/>
              <a:chExt cx="1938417" cy="1101593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35294" y="3749543"/>
                <a:ext cx="1938415" cy="1101593"/>
              </a:xfrm>
              <a:prstGeom prst="rect">
                <a:avLst/>
              </a:prstGeom>
            </p:spPr>
          </p:pic>
          <p:sp>
            <p:nvSpPr>
              <p:cNvPr id="61" name="矩形 60"/>
              <p:cNvSpPr/>
              <p:nvPr/>
            </p:nvSpPr>
            <p:spPr>
              <a:xfrm>
                <a:off x="2566173" y="4146230"/>
                <a:ext cx="277635" cy="58610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62" name="Text Box 17"/>
              <p:cNvSpPr txBox="1">
                <a:spLocks noChangeArrowheads="1"/>
              </p:cNvSpPr>
              <p:nvPr/>
            </p:nvSpPr>
            <p:spPr bwMode="auto">
              <a:xfrm>
                <a:off x="1835292" y="4658651"/>
                <a:ext cx="1938306" cy="192485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err="1" smtClean="0">
                    <a:latin typeface="+mn-lt"/>
                  </a:rPr>
                  <a:t>Детекция</a:t>
                </a:r>
                <a:r>
                  <a:rPr lang="ru-RU" altLang="zh-CN" sz="1200" spc="300" dirty="0" smtClean="0">
                    <a:latin typeface="+mn-lt"/>
                  </a:rPr>
                  <a:t> движения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24" name="组合 76"/>
            <p:cNvGrpSpPr/>
            <p:nvPr/>
          </p:nvGrpSpPr>
          <p:grpSpPr>
            <a:xfrm>
              <a:off x="5663" y="5198"/>
              <a:ext cx="3052" cy="1735"/>
              <a:chOff x="4044390" y="3749543"/>
              <a:chExt cx="1938415" cy="1101593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044390" y="3749543"/>
                <a:ext cx="1938415" cy="1101593"/>
              </a:xfrm>
              <a:prstGeom prst="rect">
                <a:avLst/>
              </a:prstGeom>
            </p:spPr>
          </p:pic>
          <p:sp>
            <p:nvSpPr>
              <p:cNvPr id="63" name="矩形 62"/>
              <p:cNvSpPr/>
              <p:nvPr/>
            </p:nvSpPr>
            <p:spPr>
              <a:xfrm>
                <a:off x="4654405" y="4219324"/>
                <a:ext cx="277635" cy="3878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5274276" y="4194865"/>
                <a:ext cx="277635" cy="3878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4047608" y="4511799"/>
                <a:ext cx="1933923" cy="338519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Детектор оставленных предметов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25" name="组合 77"/>
            <p:cNvGrpSpPr/>
            <p:nvPr/>
          </p:nvGrpSpPr>
          <p:grpSpPr>
            <a:xfrm>
              <a:off x="9145" y="5198"/>
              <a:ext cx="3054" cy="1735"/>
              <a:chOff x="6228502" y="3747002"/>
              <a:chExt cx="1939336" cy="1101630"/>
            </a:xfrm>
          </p:grpSpPr>
          <p:pic>
            <p:nvPicPr>
              <p:cNvPr id="66" name="图片 6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4250"/>
              <a:stretch>
                <a:fillRect/>
              </a:stretch>
            </p:blipFill>
            <p:spPr>
              <a:xfrm>
                <a:off x="6229532" y="3747002"/>
                <a:ext cx="1938306" cy="1101593"/>
              </a:xfrm>
              <a:prstGeom prst="rect">
                <a:avLst/>
              </a:prstGeom>
            </p:spPr>
          </p:pic>
          <p:sp>
            <p:nvSpPr>
              <p:cNvPr id="67" name="矩形 66"/>
              <p:cNvSpPr/>
              <p:nvPr/>
            </p:nvSpPr>
            <p:spPr>
              <a:xfrm>
                <a:off x="6893339" y="4386269"/>
                <a:ext cx="512647" cy="2706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68" name="Text Box 17"/>
              <p:cNvSpPr txBox="1">
                <a:spLocks noChangeArrowheads="1"/>
              </p:cNvSpPr>
              <p:nvPr/>
            </p:nvSpPr>
            <p:spPr bwMode="auto">
              <a:xfrm>
                <a:off x="6228502" y="4656140"/>
                <a:ext cx="1938066" cy="192492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Выход из зоны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  <p:grpSp>
          <p:nvGrpSpPr>
            <p:cNvPr id="26" name="组合 74"/>
            <p:cNvGrpSpPr/>
            <p:nvPr/>
          </p:nvGrpSpPr>
          <p:grpSpPr>
            <a:xfrm>
              <a:off x="9128" y="3369"/>
              <a:ext cx="3052" cy="1779"/>
              <a:chOff x="6229532" y="2303685"/>
              <a:chExt cx="1938306" cy="1129617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67"/>
              <a:stretch>
                <a:fillRect/>
              </a:stretch>
            </p:blipFill>
            <p:spPr>
              <a:xfrm>
                <a:off x="6229532" y="2303685"/>
                <a:ext cx="1938306" cy="1111313"/>
              </a:xfrm>
              <a:prstGeom prst="rect">
                <a:avLst/>
              </a:prstGeom>
            </p:spPr>
          </p:pic>
          <p:sp>
            <p:nvSpPr>
              <p:cNvPr id="69" name="矩形 68"/>
              <p:cNvSpPr/>
              <p:nvPr/>
            </p:nvSpPr>
            <p:spPr>
              <a:xfrm>
                <a:off x="6737151" y="2353184"/>
                <a:ext cx="838079" cy="6730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70" name="Text Box 17"/>
              <p:cNvSpPr txBox="1">
                <a:spLocks noChangeArrowheads="1"/>
              </p:cNvSpPr>
              <p:nvPr/>
            </p:nvSpPr>
            <p:spPr bwMode="auto">
              <a:xfrm>
                <a:off x="6229532" y="3248281"/>
                <a:ext cx="1938306" cy="18502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  <a:ln w="9525">
                <a:noFill/>
                <a:miter lim="800000"/>
              </a:ln>
            </p:spPr>
            <p:txBody>
              <a:bodyPr wrap="square" lIns="264605" tIns="105842" bIns="105842" anchor="ctr">
                <a:noAutofit/>
              </a:bodyPr>
              <a:lstStyle>
                <a:defPPr>
                  <a:defRPr lang="zh-CN"/>
                </a:defPPr>
                <a:lvl1pPr algn="ctr">
                  <a:defRPr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ru-RU" altLang="zh-CN" sz="1200" spc="300" dirty="0" smtClean="0">
                    <a:latin typeface="+mn-lt"/>
                  </a:rPr>
                  <a:t>Скопления людей</a:t>
                </a:r>
                <a:endParaRPr lang="en-US" altLang="zh-CN" sz="1200" spc="300" dirty="0">
                  <a:latin typeface="+mn-lt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2819400" y="304800"/>
            <a:ext cx="325367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sz="2000" b="1" dirty="0" smtClean="0">
                <a:latin typeface="+mj-lt"/>
                <a:ea typeface="+mj-ea"/>
                <a:sym typeface="+mn-ea"/>
              </a:rPr>
              <a:t>Интеллектуальные модули</a:t>
            </a:r>
            <a:endParaRPr lang="zh-CN" altLang="en-US" sz="2000" b="1" dirty="0">
              <a:latin typeface="+mj-lt"/>
              <a:ea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09600" y="381000"/>
            <a:ext cx="7620000" cy="307777"/>
          </a:xfr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+mj-lt"/>
                <a:sym typeface="+mn-ea"/>
              </a:rPr>
              <a:t>За счет чего достигается высокое качество изображения</a:t>
            </a:r>
            <a:endParaRPr sz="2000" dirty="0" smtClean="0">
              <a:latin typeface="+mj-lt"/>
              <a:sym typeface="+mn-ea"/>
            </a:endParaRP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6096000" y="1295400"/>
            <a:ext cx="16535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zh-CN" sz="1600" b="1" u="sng" dirty="0" err="1" smtClean="0">
                <a:solidFill>
                  <a:srgbClr val="000000"/>
                </a:solidFill>
              </a:rPr>
              <a:t>Автоэкспозиция</a:t>
            </a:r>
            <a:endParaRPr lang="en-US" altLang="zh-CN" sz="1600" b="1" u="sng" dirty="0">
              <a:solidFill>
                <a:srgbClr val="000000"/>
              </a:solidFill>
            </a:endParaRPr>
          </a:p>
        </p:txBody>
      </p:sp>
      <p:sp>
        <p:nvSpPr>
          <p:cNvPr id="56354" name="Text Box 34"/>
          <p:cNvSpPr txBox="1">
            <a:spLocks noChangeArrowheads="1"/>
          </p:cNvSpPr>
          <p:nvPr/>
        </p:nvSpPr>
        <p:spPr bwMode="auto">
          <a:xfrm>
            <a:off x="2057400" y="1295400"/>
            <a:ext cx="9781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zh-CN" sz="1600" b="1" u="sng" dirty="0">
                <a:solidFill>
                  <a:srgbClr val="000000"/>
                </a:solidFill>
              </a:rPr>
              <a:t>Star Light</a:t>
            </a:r>
          </a:p>
        </p:txBody>
      </p:sp>
      <p:sp>
        <p:nvSpPr>
          <p:cNvPr id="56355" name="Text Box 35"/>
          <p:cNvSpPr txBox="1">
            <a:spLocks noChangeArrowheads="1"/>
          </p:cNvSpPr>
          <p:nvPr/>
        </p:nvSpPr>
        <p:spPr bwMode="auto">
          <a:xfrm>
            <a:off x="6781800" y="3276600"/>
            <a:ext cx="18705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zh-CN" sz="1600" b="1" u="sng" dirty="0" err="1" smtClean="0">
                <a:solidFill>
                  <a:srgbClr val="000000"/>
                </a:solidFill>
              </a:rPr>
              <a:t>Автобаланс</a:t>
            </a:r>
            <a:r>
              <a:rPr lang="ru-RU" altLang="zh-CN" sz="1600" b="1" u="sng" dirty="0" smtClean="0">
                <a:solidFill>
                  <a:srgbClr val="000000"/>
                </a:solidFill>
              </a:rPr>
              <a:t> белого</a:t>
            </a:r>
            <a:endParaRPr lang="en-US" altLang="zh-CN" sz="1600" b="1" u="sng" dirty="0">
              <a:solidFill>
                <a:srgbClr val="000000"/>
              </a:solidFill>
            </a:endParaRPr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1524000" y="5257800"/>
            <a:ext cx="176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zh-CN" sz="1600" b="1" u="sng" dirty="0" err="1" smtClean="0">
                <a:solidFill>
                  <a:srgbClr val="000000"/>
                </a:solidFill>
              </a:rPr>
              <a:t>Автофокусировка</a:t>
            </a:r>
            <a:endParaRPr lang="en-US" altLang="zh-CN" sz="1600" b="1" u="sng" dirty="0">
              <a:solidFill>
                <a:srgbClr val="000000"/>
              </a:solidFill>
            </a:endParaRPr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1283859" y="3276600"/>
            <a:ext cx="10874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zh-CN" altLang="en-US" sz="1600" b="1" u="sng" dirty="0">
                <a:solidFill>
                  <a:srgbClr val="000000"/>
                </a:solidFill>
              </a:rPr>
              <a:t>Ultra WDR</a:t>
            </a: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5791200" y="5257800"/>
            <a:ext cx="9140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zh-CN" sz="1600" b="1" u="sng" dirty="0">
                <a:solidFill>
                  <a:srgbClr val="000000"/>
                </a:solidFill>
              </a:rPr>
              <a:t>Smart IR</a:t>
            </a:r>
          </a:p>
        </p:txBody>
      </p:sp>
      <p:sp>
        <p:nvSpPr>
          <p:cNvPr id="26" name="Oval 25" descr="M_CG19"/>
          <p:cNvSpPr>
            <a:spLocks noChangeArrowheads="1"/>
          </p:cNvSpPr>
          <p:nvPr/>
        </p:nvSpPr>
        <p:spPr bwMode="gray">
          <a:xfrm>
            <a:off x="2667000" y="1524000"/>
            <a:ext cx="3743325" cy="3744912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 algn="ctr">
            <a:solidFill>
              <a:srgbClr val="80808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27" name="AutoShape 26"/>
          <p:cNvSpPr>
            <a:spLocks noChangeArrowheads="1"/>
          </p:cNvSpPr>
          <p:nvPr/>
        </p:nvSpPr>
        <p:spPr bwMode="gray">
          <a:xfrm rot="39573186">
            <a:off x="4752181" y="2164556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gray">
          <a:xfrm rot="3465783">
            <a:off x="4752182" y="4328318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gray">
          <a:xfrm rot="35969022">
            <a:off x="3532981" y="2240756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gray">
          <a:xfrm rot="7535209">
            <a:off x="3494881" y="429498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gray">
          <a:xfrm>
            <a:off x="5330825" y="329247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AutoShape 31"/>
          <p:cNvSpPr>
            <a:spLocks noChangeArrowheads="1"/>
          </p:cNvSpPr>
          <p:nvPr/>
        </p:nvSpPr>
        <p:spPr bwMode="gray">
          <a:xfrm rot="-10800000">
            <a:off x="2921000" y="3286125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gray">
          <a:xfrm>
            <a:off x="3322638" y="4781550"/>
            <a:ext cx="360362" cy="360362"/>
          </a:xfrm>
          <a:prstGeom prst="ellipse">
            <a:avLst/>
          </a:prstGeom>
          <a:gradFill rotWithShape="1">
            <a:gsLst>
              <a:gs pos="0">
                <a:srgbClr val="4DC9B1">
                  <a:gamma/>
                  <a:tint val="7451"/>
                  <a:invGamma/>
                </a:srgbClr>
              </a:gs>
              <a:gs pos="100000">
                <a:srgbClr val="4DC9B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gray">
          <a:xfrm>
            <a:off x="5384800" y="4786312"/>
            <a:ext cx="360363" cy="360363"/>
          </a:xfrm>
          <a:prstGeom prst="ellipse">
            <a:avLst/>
          </a:prstGeom>
          <a:gradFill rotWithShape="1">
            <a:gsLst>
              <a:gs pos="0">
                <a:srgbClr val="CB90EC">
                  <a:gamma/>
                  <a:tint val="9020"/>
                  <a:invGamma/>
                </a:srgbClr>
              </a:gs>
              <a:gs pos="100000">
                <a:srgbClr val="CB90E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gray">
          <a:xfrm>
            <a:off x="6223000" y="3262312"/>
            <a:ext cx="360363" cy="360363"/>
          </a:xfrm>
          <a:prstGeom prst="ellipse">
            <a:avLst/>
          </a:prstGeom>
          <a:gradFill rotWithShape="1">
            <a:gsLst>
              <a:gs pos="0">
                <a:srgbClr val="6699FF">
                  <a:gamma/>
                  <a:tint val="9020"/>
                  <a:invGamma/>
                </a:srgbClr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gray">
          <a:xfrm>
            <a:off x="5308600" y="1585912"/>
            <a:ext cx="360363" cy="360363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9020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" name="Oval 42"/>
          <p:cNvSpPr>
            <a:spLocks noChangeArrowheads="1"/>
          </p:cNvSpPr>
          <p:nvPr/>
        </p:nvSpPr>
        <p:spPr bwMode="gray">
          <a:xfrm>
            <a:off x="3327400" y="1662112"/>
            <a:ext cx="360363" cy="360363"/>
          </a:xfrm>
          <a:prstGeom prst="ellipse">
            <a:avLst/>
          </a:prstGeom>
          <a:gradFill rotWithShape="1">
            <a:gsLst>
              <a:gs pos="0">
                <a:srgbClr val="EDD947">
                  <a:gamma/>
                  <a:tint val="5882"/>
                  <a:invGamma/>
                </a:srgbClr>
              </a:gs>
              <a:gs pos="100000">
                <a:srgbClr val="EDD9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Oval 44"/>
          <p:cNvSpPr>
            <a:spLocks noChangeArrowheads="1"/>
          </p:cNvSpPr>
          <p:nvPr/>
        </p:nvSpPr>
        <p:spPr bwMode="gray">
          <a:xfrm>
            <a:off x="3413125" y="2347912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42353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2353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" name="Oval 45"/>
          <p:cNvSpPr>
            <a:spLocks noChangeArrowheads="1"/>
          </p:cNvSpPr>
          <p:nvPr/>
        </p:nvSpPr>
        <p:spPr bwMode="gray">
          <a:xfrm>
            <a:off x="3554413" y="2489200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bg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40" name="AutoShape 46"/>
          <p:cNvSpPr>
            <a:spLocks noChangeArrowheads="1"/>
          </p:cNvSpPr>
          <p:nvPr/>
        </p:nvSpPr>
        <p:spPr bwMode="gray">
          <a:xfrm>
            <a:off x="3565525" y="3186112"/>
            <a:ext cx="1890713" cy="4762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KEDACOM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1" name="Oval 43"/>
          <p:cNvSpPr>
            <a:spLocks noChangeArrowheads="1"/>
          </p:cNvSpPr>
          <p:nvPr/>
        </p:nvSpPr>
        <p:spPr bwMode="gray">
          <a:xfrm>
            <a:off x="2438400" y="32766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2B820">
                  <a:gamma/>
                  <a:tint val="7451"/>
                  <a:invGamma/>
                </a:srgbClr>
              </a:gs>
              <a:gs pos="100000">
                <a:srgbClr val="82B82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3282</Words>
  <Application>Microsoft Office PowerPoint</Application>
  <PresentationFormat>Экран (4:3)</PresentationFormat>
  <Paragraphs>619</Paragraphs>
  <Slides>40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52" baseType="lpstr">
      <vt:lpstr>Microsoft YaHei</vt:lpstr>
      <vt:lpstr>Microsoft YaHei</vt:lpstr>
      <vt:lpstr>宋体</vt:lpstr>
      <vt:lpstr>Arial</vt:lpstr>
      <vt:lpstr>Arial Unicode MS</vt:lpstr>
      <vt:lpstr>Calibri</vt:lpstr>
      <vt:lpstr>Times New Roman</vt:lpstr>
      <vt:lpstr>Verdana</vt:lpstr>
      <vt:lpstr>Wingdings</vt:lpstr>
      <vt:lpstr>Office Theme</vt:lpstr>
      <vt:lpstr>Image</vt:lpstr>
      <vt:lpstr>Acrobat Document</vt:lpstr>
      <vt:lpstr>Презентация PowerPoint</vt:lpstr>
      <vt:lpstr>Презентация PowerPoint</vt:lpstr>
      <vt:lpstr>  Профиль компании </vt:lpstr>
      <vt:lpstr>О компании</vt:lpstr>
      <vt:lpstr>Этапы развития компании </vt:lpstr>
      <vt:lpstr>Ассортимент</vt:lpstr>
      <vt:lpstr>Особенности видеокамер KEDACOM</vt:lpstr>
      <vt:lpstr>Презентация PowerPoint</vt:lpstr>
      <vt:lpstr>За счет чего достигается высокое качество изображения</vt:lpstr>
      <vt:lpstr>Starlight сенсор и  ISP 5.0</vt:lpstr>
      <vt:lpstr>Презентация PowerPoint</vt:lpstr>
      <vt:lpstr>Стандартная линейка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Специализированная линейка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Мобильное решение на базе носимых видеорегистраторов</vt:lpstr>
      <vt:lpstr>Мобильный видеорегистратор для транспортной безопасности </vt:lpstr>
      <vt:lpstr>Типовые решения</vt:lpstr>
      <vt:lpstr>Комплексное решение «Транспортная безопасность» </vt:lpstr>
      <vt:lpstr>Сфера применения мобильных видеорегистраторов</vt:lpstr>
      <vt:lpstr>Комплексное решение для групп быстрого реагирования</vt:lpstr>
      <vt:lpstr>Сфера применения носимых видеорегистраторов </vt:lpstr>
      <vt:lpstr>Реализованные проекты</vt:lpstr>
      <vt:lpstr>Реализованные проекты</vt:lpstr>
      <vt:lpstr>Взаимодействие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Rustam</dc:creator>
  <cp:lastModifiedBy>Сергей</cp:lastModifiedBy>
  <cp:revision>378</cp:revision>
  <dcterms:created xsi:type="dcterms:W3CDTF">2017-09-18T08:28:23Z</dcterms:created>
  <dcterms:modified xsi:type="dcterms:W3CDTF">2018-09-11T18:21:40Z</dcterms:modified>
</cp:coreProperties>
</file>